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F8DCD-42DD-4858-9B4D-F8B3867227C7}">
  <a:tblStyle styleId="{1FFF8DCD-42DD-4858-9B4D-F8B3867227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2352C3-34CA-4DB8-9ECB-F5053390373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12"/>
    <p:restoredTop sz="94669"/>
  </p:normalViewPr>
  <p:slideViewPr>
    <p:cSldViewPr snapToGrid="0">
      <p:cViewPr varScale="1">
        <p:scale>
          <a:sx n="180" d="100"/>
          <a:sy n="180" d="100"/>
        </p:scale>
        <p:origin x="48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nycdatascience.com/blog/student-works/uber-optimization-finding-passengers-fas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yc.gov/html/tlc/html/about/trip_record_data.shtml" TargetMode="External"/><Relationship Id="rId4" Type="http://schemas.openxmlformats.org/officeDocument/2006/relationships/hyperlink" Target="https://www.kaggle.com/fivethirtyeight/uber-pickups-in-new-york-city/"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9a418db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9a418db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9a418db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9a418db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5b450224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5b450224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compare different models containing a different subset of predictors and do cross validation to determine the best model. Additionally we will try to make a prediction using deep learning and compare that as well.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6bcd496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6bcd496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evaluate our results, we will split our dataset into training, validation and test sets. The aggregated data still consists of about 1 mio data points which gives us enough flexibility. </a:t>
            </a:r>
            <a:endParaRPr/>
          </a:p>
          <a:p>
            <a:pPr marL="0" lvl="0" indent="0" algn="l" rtl="0">
              <a:spcBef>
                <a:spcPts val="0"/>
              </a:spcBef>
              <a:spcAft>
                <a:spcPts val="0"/>
              </a:spcAft>
              <a:buNone/>
            </a:pPr>
            <a:r>
              <a:rPr lang="en"/>
              <a:t>The general goal is to achieve an accuracy that makes our application valuable for the end-user.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6bcd49628_0_2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6bcd49628_0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store our raw data in Amazon S3, use Amazon Athena to join, clean and aggregate the data. We train a model on the aggregated data as discussed before, persist the model in S3 again.</a:t>
            </a:r>
            <a:endParaRPr/>
          </a:p>
          <a:p>
            <a:pPr marL="0" lvl="0" indent="0" algn="l" rtl="0">
              <a:spcBef>
                <a:spcPts val="0"/>
              </a:spcBef>
              <a:spcAft>
                <a:spcPts val="0"/>
              </a:spcAft>
              <a:buNone/>
            </a:pPr>
            <a:endParaRPr/>
          </a:p>
          <a:p>
            <a:pPr marL="0" lvl="0" indent="0" algn="l" rtl="0">
              <a:spcBef>
                <a:spcPts val="0"/>
              </a:spcBef>
              <a:spcAft>
                <a:spcPts val="0"/>
              </a:spcAft>
              <a:buNone/>
            </a:pPr>
            <a:r>
              <a:rPr lang="en"/>
              <a:t>To do: backend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For our web application we use a so called serverless architecture with AWS Lambda providing an interface to our trained model in order to do the predictions with the user input.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Feng Xiao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9a5c459e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9a5c459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9a5c459e4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9a5c459e4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7b9568f6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7b9568f6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p>
          <a:p>
            <a:pPr marL="0" lvl="0" indent="0" algn="l" rtl="0">
              <a:spcBef>
                <a:spcPts val="16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89b69b0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89b69b0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6bcd49628_0_2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6bcd49628_0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 shots/forms    Feng.</a:t>
            </a:r>
            <a:endParaRPr/>
          </a:p>
          <a:p>
            <a:pPr marL="0" lvl="0" indent="0" algn="l" rtl="0">
              <a:lnSpc>
                <a:spcPct val="115000"/>
              </a:lnSpc>
              <a:spcBef>
                <a:spcPts val="0"/>
              </a:spcBef>
              <a:spcAft>
                <a:spcPts val="0"/>
              </a:spcAft>
              <a:buNone/>
            </a:pPr>
            <a:r>
              <a:rPr lang="en" sz="1000"/>
              <a:t>1. Enter date and get the response for the whole day.  2. Sliding scale for 24 hours. 3. Enter current or future date</a:t>
            </a:r>
            <a:endParaRPr sz="1000"/>
          </a:p>
          <a:p>
            <a:pPr marL="0" lvl="0" indent="0" algn="l" rtl="0">
              <a:spcBef>
                <a:spcPts val="1600"/>
              </a:spcBef>
              <a:spcAft>
                <a:spcPts val="0"/>
              </a:spcAft>
              <a:buNone/>
            </a:pPr>
            <a:r>
              <a:rPr lang="en"/>
              <a:t>Use data of day300 hour12.</a:t>
            </a:r>
            <a:endParaRPr/>
          </a:p>
          <a:p>
            <a:pPr marL="0" lvl="0" indent="0" algn="l" rtl="0">
              <a:spcBef>
                <a:spcPts val="0"/>
              </a:spcBef>
              <a:spcAft>
                <a:spcPts val="0"/>
              </a:spcAft>
              <a:buNone/>
            </a:pPr>
            <a:endParaRPr/>
          </a:p>
          <a:p>
            <a:pPr marL="0" lvl="0" indent="0" algn="l" rtl="0">
              <a:spcBef>
                <a:spcPts val="0"/>
              </a:spcBef>
              <a:spcAft>
                <a:spcPts val="0"/>
              </a:spcAft>
              <a:buNone/>
            </a:pPr>
            <a:r>
              <a:rPr lang="en"/>
              <a:t>Q&amp;A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5b99879e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5b99879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7b9568f6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7b9568f6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Weight of each heatmap spot is using root of the number of pickups</a:t>
            </a:r>
            <a:endParaRPr/>
          </a:p>
          <a:p>
            <a:pPr marL="0" lvl="0" indent="0" algn="l" rtl="0">
              <a:spcBef>
                <a:spcPts val="0"/>
              </a:spcBef>
              <a:spcAft>
                <a:spcPts val="0"/>
              </a:spcAft>
              <a:buNone/>
            </a:pPr>
            <a:r>
              <a:rPr lang="en"/>
              <a:t>Using relative value instead of absolute value in each heatmap therefore the strongest heat color are the same for all 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89b69b0c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89b69b0c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a5c459e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9a5c459e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5b99879e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5b99879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6bcd49628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6bcd49628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Verdana"/>
                <a:ea typeface="Verdana"/>
                <a:cs typeface="Verdana"/>
                <a:sym typeface="Verdana"/>
              </a:rPr>
              <a:t>Ride Sharing and Taxi Market: </a:t>
            </a:r>
            <a:endParaRPr sz="1200">
              <a:latin typeface="Verdana"/>
              <a:ea typeface="Verdana"/>
              <a:cs typeface="Verdana"/>
              <a:sym typeface="Verdana"/>
            </a:endParaRPr>
          </a:p>
          <a:p>
            <a:pPr marL="0" lvl="0" indent="0" algn="l" rtl="0">
              <a:lnSpc>
                <a:spcPct val="115000"/>
              </a:lnSpc>
              <a:spcBef>
                <a:spcPts val="1600"/>
              </a:spcBef>
              <a:spcAft>
                <a:spcPts val="1600"/>
              </a:spcAft>
              <a:buNone/>
            </a:pPr>
            <a:r>
              <a:rPr lang="en" sz="1200">
                <a:latin typeface="Verdana"/>
                <a:ea typeface="Verdana"/>
                <a:cs typeface="Verdana"/>
                <a:sym typeface="Verdana"/>
              </a:rPr>
              <a:t>Example: New York saw approximately up to 25 million unique rides per month in 2017, consisting of 15 million ride share and 10 million taxi rides.</a:t>
            </a:r>
            <a:endParaRPr sz="1200">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6bcd49628_0_2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6bcd49628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Andrew</a:t>
            </a:r>
            <a:endParaRPr>
              <a:solidFill>
                <a:schemeClr val="dk1"/>
              </a:solidFill>
            </a:endParaRPr>
          </a:p>
          <a:p>
            <a:pPr marL="0" lvl="0" indent="0" algn="l" rtl="0">
              <a:lnSpc>
                <a:spcPct val="115000"/>
              </a:lnSpc>
              <a:spcBef>
                <a:spcPts val="0"/>
              </a:spcBef>
              <a:spcAft>
                <a:spcPts val="0"/>
              </a:spcAft>
              <a:buNone/>
            </a:pPr>
            <a:r>
              <a:rPr lang="en">
                <a:solidFill>
                  <a:schemeClr val="dk1"/>
                </a:solidFill>
              </a:rPr>
              <a:t>Level 0: data queries/repeating what the link did – data visualization/UI (absolute minimum)</a:t>
            </a:r>
            <a:endParaRPr>
              <a:solidFill>
                <a:schemeClr val="dk1"/>
              </a:solidFill>
            </a:endParaRPr>
          </a:p>
          <a:p>
            <a:pPr marL="0" lvl="0" indent="0" algn="l" rtl="0">
              <a:lnSpc>
                <a:spcPct val="115000"/>
              </a:lnSpc>
              <a:spcBef>
                <a:spcPts val="0"/>
              </a:spcBef>
              <a:spcAft>
                <a:spcPts val="0"/>
              </a:spcAft>
              <a:buNone/>
            </a:pPr>
            <a:r>
              <a:rPr lang="en">
                <a:solidFill>
                  <a:schemeClr val="dk1"/>
                </a:solidFill>
              </a:rPr>
              <a:t>Level 1: given region and timestamp, a prediction of customer density (realistic minimum)</a:t>
            </a:r>
            <a:endParaRPr>
              <a:solidFill>
                <a:schemeClr val="dk1"/>
              </a:solidFill>
            </a:endParaRPr>
          </a:p>
          <a:p>
            <a:pPr marL="0" lvl="0" indent="0" algn="l" rtl="0">
              <a:lnSpc>
                <a:spcPct val="115000"/>
              </a:lnSpc>
              <a:spcBef>
                <a:spcPts val="0"/>
              </a:spcBef>
              <a:spcAft>
                <a:spcPts val="0"/>
              </a:spcAft>
              <a:buNone/>
            </a:pPr>
            <a:r>
              <a:rPr lang="en">
                <a:solidFill>
                  <a:schemeClr val="dk1"/>
                </a:solidFill>
              </a:rPr>
              <a:t>Level 2: level 1 +  weather + trip duration (goal)</a:t>
            </a:r>
            <a:endParaRPr>
              <a:solidFill>
                <a:schemeClr val="dk1"/>
              </a:solidFill>
            </a:endParaRPr>
          </a:p>
          <a:p>
            <a:pPr marL="0" lvl="0" indent="0" algn="l" rtl="0">
              <a:lnSpc>
                <a:spcPct val="115000"/>
              </a:lnSpc>
              <a:spcBef>
                <a:spcPts val="0"/>
              </a:spcBef>
              <a:spcAft>
                <a:spcPts val="0"/>
              </a:spcAft>
              <a:buNone/>
            </a:pPr>
            <a:r>
              <a:rPr lang="en">
                <a:solidFill>
                  <a:schemeClr val="dk1"/>
                </a:solidFill>
              </a:rPr>
              <a:t>Level 3: driver-location based predication(distance to regions) (reach)</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Innovation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sz="1200">
                <a:solidFill>
                  <a:srgbClr val="222222"/>
                </a:solidFill>
                <a:latin typeface="Roboto"/>
                <a:ea typeface="Roboto"/>
                <a:cs typeface="Roboto"/>
                <a:sym typeface="Roboto"/>
              </a:rPr>
              <a:t>Risks include data privacy, incorrect predictions/recommendations, and not meeting the internal deadlines. In order to maximize our likelihood of success, I will be partnering with Marcel to tackle Model Training while Xiao and Feng will handle Visualization. We will continue have a group meeting twice a week to ensure that the entire group is up to speed on the progress. However, more platform traffic will increase potential for selling services to companies.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Show the existing solution based on filtering and how our solution improves upon that one</a:t>
            </a:r>
            <a:endParaRPr>
              <a:solidFill>
                <a:schemeClr val="dk1"/>
              </a:solidFill>
            </a:endParaRPr>
          </a:p>
          <a:p>
            <a:pPr marL="0" lvl="0" indent="0" algn="l" rtl="0">
              <a:lnSpc>
                <a:spcPct val="115000"/>
              </a:lnSpc>
              <a:spcBef>
                <a:spcPts val="0"/>
              </a:spcBef>
              <a:spcAft>
                <a:spcPts val="0"/>
              </a:spcAft>
              <a:buNone/>
            </a:pPr>
            <a:r>
              <a:rPr lang="en" u="sng">
                <a:solidFill>
                  <a:schemeClr val="accent5"/>
                </a:solidFill>
                <a:hlinkClick r:id="rId3"/>
              </a:rPr>
              <a:t>https://nycdatascience.com/blog/student-works/uber-optimization-finding-passengers-faster/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6bcd49628_0_2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6bcd49628_0_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Idea with grid-based prediction and what kind of data we need in order to train a model and get a prediction.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6bcd49628_0_2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6bcd49628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solidFill>
                  <a:srgbClr val="1155CC"/>
                </a:solidFill>
                <a:hlinkClick r:id="rId3"/>
              </a:rPr>
              <a:t>http://www.nyc.gov/html/tlc/html/about/trip_record_data.shtml</a:t>
            </a:r>
            <a:r>
              <a:rPr lang="en"/>
              <a:t> (Only use data in the same timeframe as the kaggle data)</a:t>
            </a:r>
            <a:endParaRPr/>
          </a:p>
          <a:p>
            <a:pPr marL="0" lvl="0" indent="0" algn="l" rtl="0">
              <a:lnSpc>
                <a:spcPct val="115000"/>
              </a:lnSpc>
              <a:spcBef>
                <a:spcPts val="0"/>
              </a:spcBef>
              <a:spcAft>
                <a:spcPts val="0"/>
              </a:spcAft>
              <a:buNone/>
            </a:pPr>
            <a:r>
              <a:rPr lang="en" u="sng">
                <a:solidFill>
                  <a:srgbClr val="1155CC"/>
                </a:solidFill>
                <a:hlinkClick r:id="rId4"/>
              </a:rPr>
              <a:t>https://www.kaggle.com/fivethirtyeight/uber-pickups-in-new-york-city/</a:t>
            </a:r>
            <a:r>
              <a:rPr lang="en"/>
              <a:t> </a:t>
            </a:r>
            <a:endParaRPr/>
          </a:p>
          <a:p>
            <a:pPr marL="457200" lvl="0" indent="-342900" algn="l" rtl="0">
              <a:lnSpc>
                <a:spcPct val="135714"/>
              </a:lnSpc>
              <a:spcBef>
                <a:spcPts val="0"/>
              </a:spcBef>
              <a:spcAft>
                <a:spcPts val="0"/>
              </a:spcAft>
              <a:buClr>
                <a:schemeClr val="lt2"/>
              </a:buClr>
              <a:buSzPts val="1800"/>
              <a:buChar char="-"/>
            </a:pPr>
            <a:r>
              <a:rPr lang="en" sz="1050">
                <a:solidFill>
                  <a:srgbClr val="CE9178"/>
                </a:solidFill>
                <a:latin typeface="Courier New"/>
                <a:ea typeface="Courier New"/>
                <a:cs typeface="Courier New"/>
                <a:sym typeface="Courier New"/>
              </a:rPr>
              <a:t>https://api.weather.com/v1/geocode/40.77000046/-73.98000336/observations/historical.json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Include some stats of the datasets (how many data points, how big in total, time range etc.)</a:t>
            </a:r>
            <a:endParaRPr/>
          </a:p>
          <a:p>
            <a:pPr marL="0" lvl="0" indent="0" algn="l" rtl="0">
              <a:lnSpc>
                <a:spcPct val="115000"/>
              </a:lnSpc>
              <a:spcBef>
                <a:spcPts val="0"/>
              </a:spcBef>
              <a:spcAft>
                <a:spcPts val="0"/>
              </a:spcAft>
              <a:buNone/>
            </a:pPr>
            <a:r>
              <a:rPr lang="en"/>
              <a:t>Show the first few lines of each set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bcd49628_0_2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bcd49628_0_2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be able to train a model and make future predictions about the location psecific demand, we needed to preprocess our data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
              <a:t>The 2014 taxi dataset is relatively big and therefore we decided to use Amazon Athena to process our data. Amazon Athena is a managed service that uses prestodb and allows you to easily query data on Amazon S3 using SQL. </a:t>
            </a:r>
            <a:endParaRPr/>
          </a:p>
          <a:p>
            <a:pPr marL="0" lvl="0" indent="0" algn="l" rtl="0">
              <a:spcBef>
                <a:spcPts val="0"/>
              </a:spcBef>
              <a:spcAft>
                <a:spcPts val="0"/>
              </a:spcAft>
              <a:buNone/>
            </a:pPr>
            <a:endParaRPr/>
          </a:p>
          <a:p>
            <a:pPr marL="0" lvl="0" indent="0" algn="l" rtl="0">
              <a:spcBef>
                <a:spcPts val="0"/>
              </a:spcBef>
              <a:spcAft>
                <a:spcPts val="0"/>
              </a:spcAft>
              <a:buNone/>
            </a:pPr>
            <a:r>
              <a:rPr lang="en"/>
              <a:t>There were </a:t>
            </a:r>
            <a:r>
              <a:rPr lang="en" b="1"/>
              <a:t>4 steps</a:t>
            </a:r>
            <a:r>
              <a:rPr lang="en"/>
              <a:t> necessary to get to a dataset that we can use for demand prediction: </a:t>
            </a:r>
            <a:endParaRPr/>
          </a:p>
          <a:p>
            <a:pPr marL="457200" lvl="0" indent="-298450" algn="l" rtl="0">
              <a:spcBef>
                <a:spcPts val="0"/>
              </a:spcBef>
              <a:spcAft>
                <a:spcPts val="0"/>
              </a:spcAft>
              <a:buSzPts val="1100"/>
              <a:buAutoNum type="arabicPeriod"/>
            </a:pPr>
            <a:r>
              <a:rPr lang="en"/>
              <a:t>We needed to enrich our ride data with the historical weather information gathered from the weather.com api. In order to do that we created two tables in Athena containing the two datasets and then joined the two together using SQL.</a:t>
            </a:r>
            <a:endParaRPr/>
          </a:p>
          <a:p>
            <a:pPr marL="457200" lvl="0" indent="-298450" algn="l" rtl="0">
              <a:spcBef>
                <a:spcPts val="0"/>
              </a:spcBef>
              <a:spcAft>
                <a:spcPts val="0"/>
              </a:spcAft>
              <a:buSzPts val="1100"/>
              <a:buAutoNum type="arabicPeriod"/>
            </a:pPr>
            <a:r>
              <a:rPr lang="en"/>
              <a:t>Clean the data, respectively remove erroneous data points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5b450224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5b450224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The longitude/latitude information needs to be translated to the coordinates of a specific tile in the created grid. We used another join that links the two rows where the longitude/latitude fall within the boundaries of the tile.</a:t>
            </a:r>
            <a:endParaRPr/>
          </a:p>
          <a:p>
            <a:pPr marL="0" lvl="0" indent="0" algn="l" rtl="0">
              <a:spcBef>
                <a:spcPts val="0"/>
              </a:spcBef>
              <a:spcAft>
                <a:spcPts val="0"/>
              </a:spcAft>
              <a:buNone/>
            </a:pPr>
            <a:r>
              <a:rPr lang="en"/>
              <a:t>4. The final step is to aggregate the data in order to have the number of pickups per hour and tile.</a:t>
            </a:r>
            <a:endParaRPr/>
          </a:p>
          <a:p>
            <a:pPr marL="0" lvl="0" indent="0" algn="l" rtl="0">
              <a:spcBef>
                <a:spcPts val="0"/>
              </a:spcBef>
              <a:spcAft>
                <a:spcPts val="0"/>
              </a:spcAft>
              <a:buNone/>
            </a:pPr>
            <a:endParaRPr/>
          </a:p>
          <a:p>
            <a:pPr marL="0" lvl="0" indent="0" algn="l" rtl="0">
              <a:spcBef>
                <a:spcPts val="0"/>
              </a:spcBef>
              <a:spcAft>
                <a:spcPts val="0"/>
              </a:spcAft>
              <a:buNone/>
            </a:pPr>
            <a:r>
              <a:rPr lang="en"/>
              <a:t>Obvious measurement errors for longitude and latitude are eliminated automatically because they do not fall within the boundaries of the defined grid.</a:t>
            </a:r>
            <a:endParaRPr/>
          </a:p>
          <a:p>
            <a:pPr marL="0" lvl="0" indent="0" algn="l" rtl="0">
              <a:spcBef>
                <a:spcPts val="0"/>
              </a:spcBef>
              <a:spcAft>
                <a:spcPts val="0"/>
              </a:spcAft>
              <a:buNone/>
            </a:pPr>
            <a:endParaRPr/>
          </a:p>
          <a:p>
            <a:pPr marL="0" lvl="0" indent="0" algn="l" rtl="0">
              <a:spcBef>
                <a:spcPts val="0"/>
              </a:spcBef>
              <a:spcAft>
                <a:spcPts val="0"/>
              </a:spcAft>
              <a:buNone/>
            </a:pPr>
            <a:r>
              <a:rPr lang="en"/>
              <a:t>The resulting dataset consists of about 1 mio rows and is ready to be used in the next project phase, the modelling. We now have the historical demand data for each tile in our grid and can try to find the best model for the job.</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bcd49628_0_1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bcd49628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far, we have finished the data preparation step which gives us the necessary dataset to start the modelling process. </a:t>
            </a:r>
            <a:endParaRPr/>
          </a:p>
          <a:p>
            <a:pPr marL="0" lvl="0" indent="0" algn="l" rtl="0">
              <a:spcBef>
                <a:spcPts val="0"/>
              </a:spcBef>
              <a:spcAft>
                <a:spcPts val="0"/>
              </a:spcAft>
              <a:buNone/>
            </a:pPr>
            <a:r>
              <a:rPr lang="en"/>
              <a:t>The idea is to predict a continuous response for the demand. However, using classification as an alternative and produce labels for each tile such as high/medium/low demand is an option which could be considered. </a:t>
            </a:r>
            <a:endParaRPr/>
          </a:p>
          <a:p>
            <a:pPr marL="0" lvl="0" indent="0" algn="l" rtl="0">
              <a:spcBef>
                <a:spcPts val="0"/>
              </a:spcBef>
              <a:spcAft>
                <a:spcPts val="0"/>
              </a:spcAft>
              <a:buNone/>
            </a:pPr>
            <a:endParaRPr/>
          </a:p>
          <a:p>
            <a:pPr marL="0" lvl="0" indent="0" algn="l" rtl="0">
              <a:spcBef>
                <a:spcPts val="0"/>
              </a:spcBef>
              <a:spcAft>
                <a:spcPts val="0"/>
              </a:spcAft>
              <a:buNone/>
            </a:pPr>
            <a:r>
              <a:rPr lang="en"/>
              <a:t>Since the demand and our predictors are not in a linear relationship, we need an appropriate model to deal with this circumstance. Options we will explore in the next weeks include regression trees / random forest and also deep neural networks. A big part of the rest of our work will be spent on finding the best model for prediction and to hypertune it accordingly.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owtjarn4j7.execute-api.us-east-1.amazonaws.com/prod/rides?date=2018-12-10&amp;hour=16"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heQbmvErJb0" TargetMode="External"/><Relationship Id="rId4"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lnSpc>
                <a:spcPct val="125000"/>
              </a:lnSpc>
              <a:spcBef>
                <a:spcPts val="2400"/>
              </a:spcBef>
              <a:spcAft>
                <a:spcPts val="1200"/>
              </a:spcAft>
              <a:buNone/>
            </a:pPr>
            <a:r>
              <a:rPr lang="en" sz="2300" b="1" dirty="0">
                <a:solidFill>
                  <a:srgbClr val="FFFFFF"/>
                </a:solidFill>
              </a:rPr>
              <a:t>Location Based Demand Prediction for the NYC Ride Sharing And Taxi Market</a:t>
            </a:r>
            <a:endParaRPr b="1" dirty="0">
              <a:solidFill>
                <a:srgbClr val="FFFFFF"/>
              </a:solidFill>
            </a:endParaRPr>
          </a:p>
        </p:txBody>
      </p:sp>
      <p:sp>
        <p:nvSpPr>
          <p:cNvPr id="55" name="Google Shape;55;p13"/>
          <p:cNvSpPr txBox="1">
            <a:spLocks noGrp="1"/>
          </p:cNvSpPr>
          <p:nvPr>
            <p:ph type="subTitle" idx="1"/>
          </p:nvPr>
        </p:nvSpPr>
        <p:spPr>
          <a:xfrm>
            <a:off x="311700" y="3291325"/>
            <a:ext cx="8520600" cy="792600"/>
          </a:xfrm>
          <a:prstGeom prst="rect">
            <a:avLst/>
          </a:prstGeom>
        </p:spPr>
        <p:txBody>
          <a:bodyPr spcFirstLastPara="1" wrap="square" lIns="91425" tIns="91425" rIns="91425" bIns="91425" anchor="t" anchorCtr="0">
            <a:noAutofit/>
          </a:bodyPr>
          <a:lstStyle/>
          <a:p>
            <a:pPr marL="0" lvl="0" indent="0"/>
            <a:r>
              <a:rPr lang="en" sz="1600" dirty="0"/>
              <a:t>Feng </a:t>
            </a:r>
            <a:r>
              <a:rPr lang="en" sz="1600" dirty="0" smtClean="0"/>
              <a:t>Xiao</a:t>
            </a:r>
            <a:r>
              <a:rPr lang="en-US" sz="1600" dirty="0" smtClean="0"/>
              <a:t>,</a:t>
            </a:r>
            <a:r>
              <a:rPr lang="en" sz="1600" dirty="0" smtClean="0"/>
              <a:t> </a:t>
            </a:r>
            <a:r>
              <a:rPr lang="en" sz="1600" dirty="0"/>
              <a:t>Marcel </a:t>
            </a:r>
            <a:r>
              <a:rPr lang="en" sz="1600" dirty="0" err="1"/>
              <a:t>Gwerder</a:t>
            </a:r>
            <a:r>
              <a:rPr lang="en" sz="1600" dirty="0"/>
              <a:t>, </a:t>
            </a:r>
            <a:r>
              <a:rPr lang="en" sz="1600" dirty="0" err="1"/>
              <a:t>Xiaoying</a:t>
            </a:r>
            <a:r>
              <a:rPr lang="en" sz="1600" dirty="0"/>
              <a:t> Ji, Andrew Jo, </a:t>
            </a:r>
            <a:endParaRPr sz="1600" dirty="0"/>
          </a:p>
        </p:txBody>
      </p:sp>
      <p:sp>
        <p:nvSpPr>
          <p:cNvPr id="56" name="Google Shape;56;p13"/>
          <p:cNvSpPr txBox="1">
            <a:spLocks noGrp="1"/>
          </p:cNvSpPr>
          <p:nvPr>
            <p:ph type="subTitle" idx="1"/>
          </p:nvPr>
        </p:nvSpPr>
        <p:spPr>
          <a:xfrm>
            <a:off x="311700" y="26914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rgbClr val="FFFFFF"/>
                </a:solidFill>
              </a:rPr>
              <a:t>Big </a:t>
            </a:r>
            <a:r>
              <a:rPr lang="en" sz="1600" dirty="0">
                <a:solidFill>
                  <a:srgbClr val="FFFFFF"/>
                </a:solidFill>
              </a:rPr>
              <a:t>Data Systems &amp; Analytics</a:t>
            </a:r>
            <a:endParaRPr sz="16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Comparison of Algorithms</a:t>
            </a:r>
            <a:endParaRPr/>
          </a:p>
        </p:txBody>
      </p:sp>
      <p:sp>
        <p:nvSpPr>
          <p:cNvPr id="118" name="Google Shape;118;p22"/>
          <p:cNvSpPr txBox="1">
            <a:spLocks noGrp="1"/>
          </p:cNvSpPr>
          <p:nvPr>
            <p:ph type="body" idx="1"/>
          </p:nvPr>
        </p:nvSpPr>
        <p:spPr>
          <a:xfrm>
            <a:off x="311700" y="1144250"/>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Used 40K rows of data with 6 inputs and 1 output (demand) classified into 1 or 0, depending on where they fall in the mean for the hour and the day. Decided to use Random Forest due to its overall reliable accuracy and speed.</a:t>
            </a:r>
            <a:endParaRPr sz="1200"/>
          </a:p>
        </p:txBody>
      </p:sp>
      <p:graphicFrame>
        <p:nvGraphicFramePr>
          <p:cNvPr id="119" name="Google Shape;119;p22"/>
          <p:cNvGraphicFramePr/>
          <p:nvPr/>
        </p:nvGraphicFramePr>
        <p:xfrm>
          <a:off x="323475" y="1820325"/>
          <a:ext cx="4804725" cy="3091896"/>
        </p:xfrm>
        <a:graphic>
          <a:graphicData uri="http://schemas.openxmlformats.org/drawingml/2006/table">
            <a:tbl>
              <a:tblPr>
                <a:noFill/>
                <a:tableStyleId>{262352C3-34CA-4DB8-9ECB-F5053390373F}</a:tableStyleId>
              </a:tblPr>
              <a:tblGrid>
                <a:gridCol w="2301875"/>
                <a:gridCol w="767275"/>
                <a:gridCol w="950000"/>
                <a:gridCol w="785575"/>
              </a:tblGrid>
              <a:tr h="265525">
                <a:tc>
                  <a:txBody>
                    <a:bodyPr/>
                    <a:lstStyle/>
                    <a:p>
                      <a:pPr marL="0" lvl="0" indent="0" algn="l" rtl="0">
                        <a:spcBef>
                          <a:spcPts val="0"/>
                        </a:spcBef>
                        <a:spcAft>
                          <a:spcPts val="0"/>
                        </a:spcAft>
                        <a:buNone/>
                      </a:pPr>
                      <a:r>
                        <a:rPr lang="en" sz="700">
                          <a:solidFill>
                            <a:schemeClr val="lt2"/>
                          </a:solidFill>
                        </a:rPr>
                        <a:t>Models</a:t>
                      </a:r>
                      <a:endParaRPr sz="700">
                        <a:solidFill>
                          <a:schemeClr val="lt2"/>
                        </a:solidFill>
                      </a:endParaRPr>
                    </a:p>
                  </a:txBody>
                  <a:tcPr marL="91425" marR="91425" marT="91425" marB="91425"/>
                </a:tc>
                <a:tc>
                  <a:txBody>
                    <a:bodyPr/>
                    <a:lstStyle/>
                    <a:p>
                      <a:pPr marL="0" lvl="0" indent="0" algn="l" rtl="0">
                        <a:spcBef>
                          <a:spcPts val="0"/>
                        </a:spcBef>
                        <a:spcAft>
                          <a:spcPts val="0"/>
                        </a:spcAft>
                        <a:buNone/>
                      </a:pPr>
                      <a:r>
                        <a:rPr lang="en" sz="700">
                          <a:solidFill>
                            <a:schemeClr val="lt2"/>
                          </a:solidFill>
                        </a:rPr>
                        <a:t>Mean</a:t>
                      </a:r>
                      <a:endParaRPr sz="700">
                        <a:solidFill>
                          <a:schemeClr val="lt2"/>
                        </a:solidFill>
                      </a:endParaRPr>
                    </a:p>
                  </a:txBody>
                  <a:tcPr marL="91425" marR="91425" marT="91425" marB="91425"/>
                </a:tc>
                <a:tc>
                  <a:txBody>
                    <a:bodyPr/>
                    <a:lstStyle/>
                    <a:p>
                      <a:pPr marL="0" lvl="0" indent="0" algn="l" rtl="0">
                        <a:spcBef>
                          <a:spcPts val="0"/>
                        </a:spcBef>
                        <a:spcAft>
                          <a:spcPts val="0"/>
                        </a:spcAft>
                        <a:buNone/>
                      </a:pPr>
                      <a:r>
                        <a:rPr lang="en" sz="700">
                          <a:solidFill>
                            <a:schemeClr val="lt2"/>
                          </a:solidFill>
                        </a:rPr>
                        <a:t>Standard Dev.</a:t>
                      </a:r>
                      <a:endParaRPr sz="700">
                        <a:solidFill>
                          <a:schemeClr val="lt2"/>
                        </a:solidFill>
                      </a:endParaRPr>
                    </a:p>
                  </a:txBody>
                  <a:tcPr marL="91425" marR="91425" marT="91425" marB="91425"/>
                </a:tc>
                <a:tc>
                  <a:txBody>
                    <a:bodyPr/>
                    <a:lstStyle/>
                    <a:p>
                      <a:pPr marL="0" lvl="0" indent="0" algn="l" rtl="0">
                        <a:spcBef>
                          <a:spcPts val="0"/>
                        </a:spcBef>
                        <a:spcAft>
                          <a:spcPts val="0"/>
                        </a:spcAft>
                        <a:buNone/>
                      </a:pPr>
                      <a:r>
                        <a:rPr lang="en" sz="700">
                          <a:solidFill>
                            <a:schemeClr val="lt2"/>
                          </a:solidFill>
                        </a:rPr>
                        <a:t>Time (s)</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Logistic Regression (LR)</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5.1%</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7.15</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1.29</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Linear Discriminant Analysis (LDA)</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50.1%</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7.08</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0.28</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K Neighbors Classifier (KNN)</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61.1%</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11.68</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0.69</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Decision Tree Classifier (CART)</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91.1%</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12.15</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0.79</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GaussianNB (NB)</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61.2%</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20.13</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0.12</a:t>
                      </a:r>
                      <a:endParaRPr sz="700">
                        <a:solidFill>
                          <a:schemeClr val="lt2"/>
                        </a:solidFill>
                      </a:endParaRPr>
                    </a:p>
                  </a:txBody>
                  <a:tcPr marL="91425" marR="91425" marT="91425" marB="91425"/>
                </a:tc>
              </a:tr>
              <a:tr h="283100">
                <a:tc>
                  <a:txBody>
                    <a:bodyPr/>
                    <a:lstStyle/>
                    <a:p>
                      <a:pPr marL="0" lvl="0" indent="0" algn="l" rtl="0">
                        <a:spcBef>
                          <a:spcPts val="0"/>
                        </a:spcBef>
                        <a:spcAft>
                          <a:spcPts val="0"/>
                        </a:spcAft>
                        <a:buNone/>
                      </a:pPr>
                      <a:r>
                        <a:rPr lang="en" sz="700">
                          <a:solidFill>
                            <a:schemeClr val="lt2"/>
                          </a:solidFill>
                        </a:rPr>
                        <a:t>Support Vector Classifier (SVM)</a:t>
                      </a:r>
                      <a:endParaRPr sz="700">
                        <a:solidFill>
                          <a:schemeClr val="lt2"/>
                        </a:solidFill>
                      </a:endParaRPr>
                    </a:p>
                  </a:txBody>
                  <a:tcPr marL="91425" marR="91425" marT="91425" marB="91425">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700">
                          <a:solidFill>
                            <a:schemeClr val="lt2"/>
                          </a:solidFill>
                        </a:rPr>
                        <a:t>65.7%</a:t>
                      </a:r>
                      <a:endParaRPr sz="700">
                        <a:solidFill>
                          <a:schemeClr val="lt2"/>
                        </a:solidFill>
                      </a:endParaRPr>
                    </a:p>
                  </a:txBody>
                  <a:tcPr marL="91425" marR="91425" marT="91425" marB="91425">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700">
                          <a:solidFill>
                            <a:schemeClr val="lt2"/>
                          </a:solidFill>
                        </a:rPr>
                        <a:t>9.93</a:t>
                      </a:r>
                      <a:endParaRPr sz="700">
                        <a:solidFill>
                          <a:schemeClr val="lt2"/>
                        </a:solidFill>
                      </a:endParaRPr>
                    </a:p>
                  </a:txBody>
                  <a:tcPr marL="91425" marR="91425" marT="91425" marB="91425">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700">
                          <a:solidFill>
                            <a:schemeClr val="lt2"/>
                          </a:solidFill>
                        </a:rPr>
                        <a:t>1601.33</a:t>
                      </a:r>
                      <a:endParaRPr sz="700">
                        <a:solidFill>
                          <a:schemeClr val="lt2"/>
                        </a:solidFill>
                      </a:endParaRPr>
                    </a:p>
                  </a:txBody>
                  <a:tcPr marL="91425" marR="91425" marT="91425" marB="91425">
                    <a:lnB w="6250" cap="flat" cmpd="sng">
                      <a:solidFill>
                        <a:srgbClr val="000000"/>
                      </a:solidFill>
                      <a:prstDash val="solid"/>
                      <a:round/>
                      <a:headEnd type="none" w="sm" len="sm"/>
                      <a:tailEnd type="none" w="sm" len="sm"/>
                    </a:lnB>
                  </a:tcPr>
                </a:tc>
              </a:tr>
              <a:tr h="283100">
                <a:tc>
                  <a:txBody>
                    <a:bodyPr/>
                    <a:lstStyle/>
                    <a:p>
                      <a:pPr marL="0" lvl="0" indent="0" algn="l" rtl="0">
                        <a:spcBef>
                          <a:spcPts val="0"/>
                        </a:spcBef>
                        <a:spcAft>
                          <a:spcPts val="0"/>
                        </a:spcAft>
                        <a:buNone/>
                      </a:pPr>
                      <a:r>
                        <a:rPr lang="en" sz="1000" b="1">
                          <a:solidFill>
                            <a:schemeClr val="lt2"/>
                          </a:solidFill>
                          <a:highlight>
                            <a:srgbClr val="FFFF00"/>
                          </a:highlight>
                        </a:rPr>
                        <a:t>Random Forest Classifier (RFC)</a:t>
                      </a:r>
                      <a:endParaRPr sz="1000" b="1">
                        <a:solidFill>
                          <a:schemeClr val="lt2"/>
                        </a:solidFill>
                        <a:highlight>
                          <a:srgbClr val="FFFF00"/>
                        </a:highlight>
                      </a:endParaRPr>
                    </a:p>
                  </a:txBody>
                  <a:tcPr marL="91425" marR="91425" marT="91425" marB="91425">
                    <a:lnL w="6250" cap="flat" cmpd="sng">
                      <a:solidFill>
                        <a:srgbClr val="000000"/>
                      </a:solidFill>
                      <a:prstDash val="solid"/>
                      <a:round/>
                      <a:headEnd type="none" w="sm" len="sm"/>
                      <a:tailEnd type="none" w="sm" len="sm"/>
                    </a:lnL>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a:solidFill>
                            <a:schemeClr val="lt2"/>
                          </a:solidFill>
                          <a:highlight>
                            <a:srgbClr val="FFFF00"/>
                          </a:highlight>
                        </a:rPr>
                        <a:t>91.4%</a:t>
                      </a:r>
                      <a:endParaRPr sz="1000" b="1">
                        <a:solidFill>
                          <a:schemeClr val="lt2"/>
                        </a:solidFill>
                        <a:highlight>
                          <a:srgbClr val="FFFF00"/>
                        </a:highlight>
                      </a:endParaRPr>
                    </a:p>
                  </a:txBody>
                  <a:tcPr marL="91425" marR="91425" marT="91425" marB="91425">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a:solidFill>
                            <a:schemeClr val="lt2"/>
                          </a:solidFill>
                          <a:highlight>
                            <a:srgbClr val="FFFF00"/>
                          </a:highlight>
                        </a:rPr>
                        <a:t>12.07</a:t>
                      </a:r>
                      <a:endParaRPr sz="1000" b="1">
                        <a:solidFill>
                          <a:schemeClr val="lt2"/>
                        </a:solidFill>
                        <a:highlight>
                          <a:srgbClr val="FFFF00"/>
                        </a:highlight>
                      </a:endParaRPr>
                    </a:p>
                  </a:txBody>
                  <a:tcPr marL="91425" marR="91425" marT="91425" marB="91425">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a:solidFill>
                            <a:schemeClr val="lt2"/>
                          </a:solidFill>
                          <a:highlight>
                            <a:srgbClr val="FFFF00"/>
                          </a:highlight>
                        </a:rPr>
                        <a:t>2.28</a:t>
                      </a:r>
                      <a:endParaRPr sz="1000" b="1">
                        <a:solidFill>
                          <a:schemeClr val="lt2"/>
                        </a:solidFill>
                        <a:highlight>
                          <a:srgbClr val="FFFF00"/>
                        </a:highlight>
                      </a:endParaRPr>
                    </a:p>
                  </a:txBody>
                  <a:tcPr marL="91425" marR="91425" marT="91425" marB="91425">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r>
              <a:tr h="283100">
                <a:tc>
                  <a:txBody>
                    <a:bodyPr/>
                    <a:lstStyle/>
                    <a:p>
                      <a:pPr marL="0" lvl="0" indent="0" algn="l" rtl="0">
                        <a:spcBef>
                          <a:spcPts val="0"/>
                        </a:spcBef>
                        <a:spcAft>
                          <a:spcPts val="0"/>
                        </a:spcAft>
                        <a:buNone/>
                      </a:pPr>
                      <a:r>
                        <a:rPr lang="en" sz="700">
                          <a:solidFill>
                            <a:schemeClr val="lt2"/>
                          </a:solidFill>
                        </a:rPr>
                        <a:t>Multilayer Perceptron (MLP)</a:t>
                      </a:r>
                      <a:endParaRPr sz="700">
                        <a:solidFill>
                          <a:schemeClr val="lt2"/>
                        </a:solidFill>
                      </a:endParaRPr>
                    </a:p>
                  </a:txBody>
                  <a:tcPr marL="91425" marR="91425" marT="91425" marB="91425">
                    <a:lnT w="6250" cap="flat" cmpd="sng">
                      <a:solidFill>
                        <a:srgbClr val="000000"/>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700">
                          <a:solidFill>
                            <a:schemeClr val="lt2"/>
                          </a:solidFill>
                        </a:rPr>
                        <a:t>60.0%</a:t>
                      </a:r>
                      <a:endParaRPr sz="700">
                        <a:solidFill>
                          <a:schemeClr val="lt2"/>
                        </a:solidFill>
                      </a:endParaRPr>
                    </a:p>
                  </a:txBody>
                  <a:tcPr marL="91425" marR="91425" marT="91425" marB="91425">
                    <a:lnT w="6250" cap="flat" cmpd="sng">
                      <a:solidFill>
                        <a:srgbClr val="000000"/>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700">
                          <a:solidFill>
                            <a:schemeClr val="lt2"/>
                          </a:solidFill>
                        </a:rPr>
                        <a:t>15.80</a:t>
                      </a:r>
                      <a:endParaRPr sz="700">
                        <a:solidFill>
                          <a:schemeClr val="lt2"/>
                        </a:solidFill>
                      </a:endParaRPr>
                    </a:p>
                  </a:txBody>
                  <a:tcPr marL="91425" marR="91425" marT="91425" marB="91425">
                    <a:lnT w="6250" cap="flat" cmpd="sng">
                      <a:solidFill>
                        <a:srgbClr val="000000"/>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700">
                          <a:solidFill>
                            <a:schemeClr val="lt2"/>
                          </a:solidFill>
                        </a:rPr>
                        <a:t>32.22</a:t>
                      </a:r>
                      <a:endParaRPr sz="700">
                        <a:solidFill>
                          <a:schemeClr val="lt2"/>
                        </a:solidFill>
                      </a:endParaRPr>
                    </a:p>
                  </a:txBody>
                  <a:tcPr marL="91425" marR="91425" marT="91425" marB="91425">
                    <a:lnT w="6250" cap="flat" cmpd="sng">
                      <a:solidFill>
                        <a:srgbClr val="000000"/>
                      </a:solidFill>
                      <a:prstDash val="solid"/>
                      <a:round/>
                      <a:headEnd type="none" w="sm" len="sm"/>
                      <a:tailEnd type="none" w="sm" len="sm"/>
                    </a:lnT>
                  </a:tcPr>
                </a:tc>
              </a:tr>
              <a:tr h="283100">
                <a:tc>
                  <a:txBody>
                    <a:bodyPr/>
                    <a:lstStyle/>
                    <a:p>
                      <a:pPr marL="0" lvl="0" indent="0" algn="l" rtl="0">
                        <a:spcBef>
                          <a:spcPts val="0"/>
                        </a:spcBef>
                        <a:spcAft>
                          <a:spcPts val="0"/>
                        </a:spcAft>
                        <a:buNone/>
                      </a:pPr>
                      <a:r>
                        <a:rPr lang="en" sz="700">
                          <a:solidFill>
                            <a:schemeClr val="lt2"/>
                          </a:solidFill>
                        </a:rPr>
                        <a:t>Average</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60.7%</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12.00</a:t>
                      </a:r>
                      <a:endParaRPr sz="700">
                        <a:solidFill>
                          <a:schemeClr val="lt2"/>
                        </a:solidFill>
                      </a:endParaRPr>
                    </a:p>
                  </a:txBody>
                  <a:tcPr marL="91425" marR="91425" marT="91425" marB="91425"/>
                </a:tc>
                <a:tc>
                  <a:txBody>
                    <a:bodyPr/>
                    <a:lstStyle/>
                    <a:p>
                      <a:pPr marL="0" lvl="0" indent="0" algn="r" rtl="0">
                        <a:lnSpc>
                          <a:spcPct val="115000"/>
                        </a:lnSpc>
                        <a:spcBef>
                          <a:spcPts val="0"/>
                        </a:spcBef>
                        <a:spcAft>
                          <a:spcPts val="0"/>
                        </a:spcAft>
                        <a:buNone/>
                      </a:pPr>
                      <a:r>
                        <a:rPr lang="en" sz="700">
                          <a:solidFill>
                            <a:schemeClr val="lt2"/>
                          </a:solidFill>
                        </a:rPr>
                        <a:t>204.88</a:t>
                      </a:r>
                      <a:endParaRPr sz="700">
                        <a:solidFill>
                          <a:schemeClr val="lt2"/>
                        </a:solidFill>
                      </a:endParaRPr>
                    </a:p>
                  </a:txBody>
                  <a:tcPr marL="91425" marR="91425" marT="91425" marB="91425"/>
                </a:tc>
              </a:tr>
            </a:tbl>
          </a:graphicData>
        </a:graphic>
      </p:graphicFrame>
      <p:pic>
        <p:nvPicPr>
          <p:cNvPr id="120" name="Google Shape;120;p22"/>
          <p:cNvPicPr preferRelativeResize="0"/>
          <p:nvPr/>
        </p:nvPicPr>
        <p:blipFill>
          <a:blip r:embed="rId3">
            <a:alphaModFix/>
          </a:blip>
          <a:stretch>
            <a:fillRect/>
          </a:stretch>
        </p:blipFill>
        <p:spPr>
          <a:xfrm>
            <a:off x="5128200" y="1901487"/>
            <a:ext cx="3927026" cy="293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Hyperparameter Tuning</a:t>
            </a:r>
            <a:endParaRPr/>
          </a:p>
        </p:txBody>
      </p:sp>
      <p:sp>
        <p:nvSpPr>
          <p:cNvPr id="126" name="Google Shape;12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Once we have decided to use Random Forest Regressor, we tuned hyperparameters and compared against base parameters of 20 trees and 15 levels.</a:t>
            </a:r>
            <a:endParaRPr/>
          </a:p>
          <a:p>
            <a:pPr marL="457200" lvl="0" indent="-342900" algn="l" rtl="0">
              <a:spcBef>
                <a:spcPts val="0"/>
              </a:spcBef>
              <a:spcAft>
                <a:spcPts val="0"/>
              </a:spcAft>
              <a:buSzPts val="1800"/>
              <a:buChar char="●"/>
            </a:pPr>
            <a:r>
              <a:rPr lang="en"/>
              <a:t>Even after increasing number of trees to 200 and depth to 40, the overall accuracy of the model only increased from 60.71% to 61.17%, while taking exponentially longer time to calculate, so we decided to stay with the base parameters for the project.</a:t>
            </a:r>
            <a:endParaRPr/>
          </a:p>
          <a:p>
            <a:pPr marL="0" lvl="0" indent="0" algn="l" rtl="0">
              <a:spcBef>
                <a:spcPts val="1600"/>
              </a:spcBef>
              <a:spcAft>
                <a:spcPts val="1600"/>
              </a:spcAft>
              <a:buNone/>
            </a:pPr>
            <a:endParaRPr/>
          </a:p>
        </p:txBody>
      </p:sp>
      <p:sp>
        <p:nvSpPr>
          <p:cNvPr id="127" name="Google Shape;127;p23"/>
          <p:cNvSpPr txBox="1"/>
          <p:nvPr/>
        </p:nvSpPr>
        <p:spPr>
          <a:xfrm>
            <a:off x="804675" y="2664350"/>
            <a:ext cx="5192700" cy="30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2"/>
                </a:solidFill>
              </a:rPr>
              <a:t>random forest tuning:</a:t>
            </a:r>
            <a:endParaRPr sz="600">
              <a:solidFill>
                <a:schemeClr val="lt2"/>
              </a:solidFill>
            </a:endParaRPr>
          </a:p>
          <a:p>
            <a:pPr marL="0" lvl="0" indent="0" algn="l" rtl="0">
              <a:spcBef>
                <a:spcPts val="0"/>
              </a:spcBef>
              <a:spcAft>
                <a:spcPts val="0"/>
              </a:spcAft>
              <a:buNone/>
            </a:pPr>
            <a:r>
              <a:rPr lang="en" sz="600">
                <a:solidFill>
                  <a:schemeClr val="lt2"/>
                </a:solidFill>
              </a:rPr>
              <a:t>Best parameters:  {'n_estimators': 200, 'min_samples_split': 2, 'min_samples_leaf': 1, 'max_features': 'auto', 'max_depth': 40, 'bootstrap': True}</a:t>
            </a:r>
            <a:endParaRPr sz="600">
              <a:solidFill>
                <a:schemeClr val="lt2"/>
              </a:solidFill>
            </a:endParaRPr>
          </a:p>
          <a:p>
            <a:pPr marL="0" lvl="0" indent="0" algn="l" rtl="0">
              <a:spcBef>
                <a:spcPts val="0"/>
              </a:spcBef>
              <a:spcAft>
                <a:spcPts val="0"/>
              </a:spcAft>
              <a:buNone/>
            </a:pPr>
            <a:r>
              <a:rPr lang="en" sz="600">
                <a:solidFill>
                  <a:schemeClr val="lt2"/>
                </a:solidFill>
              </a:rPr>
              <a:t>Best score:  0.985177877164777</a:t>
            </a:r>
            <a:endParaRPr sz="600">
              <a:solidFill>
                <a:schemeClr val="lt2"/>
              </a:solidFill>
            </a:endParaRPr>
          </a:p>
          <a:p>
            <a:pPr marL="0" lvl="0" indent="0" algn="l" rtl="0">
              <a:spcBef>
                <a:spcPts val="0"/>
              </a:spcBef>
              <a:spcAft>
                <a:spcPts val="0"/>
              </a:spcAft>
              <a:buNone/>
            </a:pPr>
            <a:endParaRPr sz="600">
              <a:solidFill>
                <a:schemeClr val="lt2"/>
              </a:solidFill>
            </a:endParaRPr>
          </a:p>
          <a:p>
            <a:pPr marL="0" lvl="0" indent="0" algn="l" rtl="0">
              <a:spcBef>
                <a:spcPts val="0"/>
              </a:spcBef>
              <a:spcAft>
                <a:spcPts val="0"/>
              </a:spcAft>
              <a:buNone/>
            </a:pPr>
            <a:r>
              <a:rPr lang="en" sz="600">
                <a:solidFill>
                  <a:schemeClr val="lt2"/>
                </a:solidFill>
              </a:rPr>
              <a:t>(Base) Model Performance</a:t>
            </a:r>
            <a:endParaRPr sz="600">
              <a:solidFill>
                <a:schemeClr val="lt2"/>
              </a:solidFill>
            </a:endParaRPr>
          </a:p>
          <a:p>
            <a:pPr marL="0" lvl="0" indent="0" algn="l" rtl="0">
              <a:spcBef>
                <a:spcPts val="0"/>
              </a:spcBef>
              <a:spcAft>
                <a:spcPts val="0"/>
              </a:spcAft>
              <a:buNone/>
            </a:pPr>
            <a:r>
              <a:rPr lang="en" sz="600">
                <a:solidFill>
                  <a:schemeClr val="lt2"/>
                </a:solidFill>
              </a:rPr>
              <a:t>Average Error: 15.8474 degrees.</a:t>
            </a:r>
            <a:endParaRPr sz="600">
              <a:solidFill>
                <a:schemeClr val="lt2"/>
              </a:solidFill>
            </a:endParaRPr>
          </a:p>
          <a:p>
            <a:pPr marL="0" lvl="0" indent="0" algn="l" rtl="0">
              <a:spcBef>
                <a:spcPts val="0"/>
              </a:spcBef>
              <a:spcAft>
                <a:spcPts val="0"/>
              </a:spcAft>
              <a:buNone/>
            </a:pPr>
            <a:r>
              <a:rPr lang="en" sz="600">
                <a:solidFill>
                  <a:schemeClr val="lt2"/>
                </a:solidFill>
              </a:rPr>
              <a:t>Accuracy = 60.71%.</a:t>
            </a:r>
            <a:endParaRPr sz="600">
              <a:solidFill>
                <a:schemeClr val="lt2"/>
              </a:solidFill>
            </a:endParaRPr>
          </a:p>
          <a:p>
            <a:pPr marL="0" lvl="0" indent="0" algn="l" rtl="0">
              <a:spcBef>
                <a:spcPts val="0"/>
              </a:spcBef>
              <a:spcAft>
                <a:spcPts val="0"/>
              </a:spcAft>
              <a:buNone/>
            </a:pPr>
            <a:r>
              <a:rPr lang="en" sz="600">
                <a:solidFill>
                  <a:schemeClr val="lt2"/>
                </a:solidFill>
              </a:rPr>
              <a:t>(Tuned) Model Performance</a:t>
            </a:r>
            <a:endParaRPr sz="600">
              <a:solidFill>
                <a:schemeClr val="lt2"/>
              </a:solidFill>
            </a:endParaRPr>
          </a:p>
          <a:p>
            <a:pPr marL="0" lvl="0" indent="0" algn="l" rtl="0">
              <a:spcBef>
                <a:spcPts val="0"/>
              </a:spcBef>
              <a:spcAft>
                <a:spcPts val="0"/>
              </a:spcAft>
              <a:buNone/>
            </a:pPr>
            <a:r>
              <a:rPr lang="en" sz="600">
                <a:solidFill>
                  <a:schemeClr val="lt2"/>
                </a:solidFill>
              </a:rPr>
              <a:t>Average Error: 15.4759 degrees.</a:t>
            </a:r>
            <a:endParaRPr sz="600">
              <a:solidFill>
                <a:schemeClr val="lt2"/>
              </a:solidFill>
            </a:endParaRPr>
          </a:p>
          <a:p>
            <a:pPr marL="0" lvl="0" indent="0" algn="l" rtl="0">
              <a:spcBef>
                <a:spcPts val="0"/>
              </a:spcBef>
              <a:spcAft>
                <a:spcPts val="0"/>
              </a:spcAft>
              <a:buNone/>
            </a:pPr>
            <a:r>
              <a:rPr lang="en" sz="600">
                <a:solidFill>
                  <a:schemeClr val="lt2"/>
                </a:solidFill>
              </a:rPr>
              <a:t>Accuracy = 61.17%.</a:t>
            </a:r>
            <a:endParaRPr sz="600">
              <a:solidFill>
                <a:schemeClr val="lt2"/>
              </a:solidFill>
            </a:endParaRPr>
          </a:p>
          <a:p>
            <a:pPr marL="0" lvl="0" indent="0" algn="l" rtl="0">
              <a:spcBef>
                <a:spcPts val="0"/>
              </a:spcBef>
              <a:spcAft>
                <a:spcPts val="0"/>
              </a:spcAft>
              <a:buNone/>
            </a:pPr>
            <a:r>
              <a:rPr lang="en" sz="600">
                <a:solidFill>
                  <a:schemeClr val="lt2"/>
                </a:solidFill>
              </a:rPr>
              <a:t>Testing Accuracy % Change of 0.75% from 60.71% to 61.17% (change of 0.46%).</a:t>
            </a:r>
            <a:endParaRPr sz="6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Random Forest</a:t>
            </a:r>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first test using a random forest with regression trees gives an R^2 of </a:t>
            </a:r>
            <a:r>
              <a:rPr lang="en" b="1">
                <a:solidFill>
                  <a:srgbClr val="CCCCCC"/>
                </a:solidFill>
              </a:rPr>
              <a:t>~0.985</a:t>
            </a:r>
            <a:endParaRPr/>
          </a:p>
          <a:p>
            <a:pPr marL="457200" lvl="0" indent="-342900" algn="l" rtl="0">
              <a:spcBef>
                <a:spcPts val="0"/>
              </a:spcBef>
              <a:spcAft>
                <a:spcPts val="0"/>
              </a:spcAft>
              <a:buSzPts val="1800"/>
              <a:buChar char="-"/>
            </a:pPr>
            <a:r>
              <a:rPr lang="en"/>
              <a:t>Adding predictors one by one shows that the</a:t>
            </a:r>
            <a:r>
              <a:rPr lang="en" b="1">
                <a:solidFill>
                  <a:srgbClr val="CCCCCC"/>
                </a:solidFill>
              </a:rPr>
              <a:t> x,y</a:t>
            </a:r>
            <a:r>
              <a:rPr lang="en"/>
              <a:t> combination has by far the biggest impact followed by the </a:t>
            </a:r>
            <a:r>
              <a:rPr lang="en" b="1">
                <a:solidFill>
                  <a:srgbClr val="CCCCCC"/>
                </a:solidFill>
              </a:rPr>
              <a:t>day_of_week </a:t>
            </a:r>
            <a:r>
              <a:rPr lang="en"/>
              <a:t>dummy variables and </a:t>
            </a:r>
            <a:r>
              <a:rPr lang="en" b="1">
                <a:solidFill>
                  <a:srgbClr val="CCCCCC"/>
                </a:solidFill>
              </a:rPr>
              <a:t>hour</a:t>
            </a:r>
            <a:endParaRPr/>
          </a:p>
        </p:txBody>
      </p:sp>
      <p:pic>
        <p:nvPicPr>
          <p:cNvPr id="134" name="Google Shape;134;p24"/>
          <p:cNvPicPr preferRelativeResize="0"/>
          <p:nvPr/>
        </p:nvPicPr>
        <p:blipFill>
          <a:blip r:embed="rId3">
            <a:alphaModFix/>
          </a:blip>
          <a:stretch>
            <a:fillRect/>
          </a:stretch>
        </p:blipFill>
        <p:spPr>
          <a:xfrm>
            <a:off x="311700" y="2443800"/>
            <a:ext cx="5271451" cy="1235425"/>
          </a:xfrm>
          <a:prstGeom prst="rect">
            <a:avLst/>
          </a:prstGeom>
          <a:noFill/>
          <a:ln>
            <a:noFill/>
          </a:ln>
        </p:spPr>
      </p:pic>
      <p:pic>
        <p:nvPicPr>
          <p:cNvPr id="135" name="Google Shape;135;p24"/>
          <p:cNvPicPr preferRelativeResize="0"/>
          <p:nvPr/>
        </p:nvPicPr>
        <p:blipFill>
          <a:blip r:embed="rId4">
            <a:alphaModFix/>
          </a:blip>
          <a:stretch>
            <a:fillRect/>
          </a:stretch>
        </p:blipFill>
        <p:spPr>
          <a:xfrm>
            <a:off x="311700" y="3821075"/>
            <a:ext cx="8631850" cy="109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of Results</a:t>
            </a:r>
            <a:endParaRPr/>
          </a:p>
        </p:txBody>
      </p:sp>
      <p:sp>
        <p:nvSpPr>
          <p:cNvPr id="141" name="Google Shape;14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Aggregated data still consists of ~1 mio data points which provides flexibility when spitting into training, validation and test datasets</a:t>
            </a:r>
            <a:endParaRPr sz="1200"/>
          </a:p>
          <a:p>
            <a:pPr marL="457200" lvl="0" indent="-304800" algn="l" rtl="0">
              <a:spcBef>
                <a:spcPts val="0"/>
              </a:spcBef>
              <a:spcAft>
                <a:spcPts val="0"/>
              </a:spcAft>
              <a:buSzPts val="1200"/>
              <a:buChar char="-"/>
            </a:pPr>
            <a:r>
              <a:rPr lang="en" sz="1200"/>
              <a:t>Comparison of Algorithms: Given the 40k rows of data (~4% of the aggregated data), quickly came to conclusion that decision tree and random forest are the only viable options, as other algorithms are unreliable (overall accuracy and standard deviation), time consuming, or both. When fed with the entire aggregated data, random forest was the superior algorithm due to the complexity and size of the data.</a:t>
            </a:r>
            <a:endParaRPr sz="1200"/>
          </a:p>
          <a:p>
            <a:pPr marL="457200" lvl="0" indent="-304800" algn="l" rtl="0">
              <a:spcBef>
                <a:spcPts val="0"/>
              </a:spcBef>
              <a:spcAft>
                <a:spcPts val="0"/>
              </a:spcAft>
              <a:buSzPts val="1200"/>
              <a:buChar char="-"/>
            </a:pPr>
            <a:r>
              <a:rPr lang="en" sz="1200"/>
              <a:t>Hyperparameter Tuning: Randomly conducted 100 different combinations with 10 number of folds for cross validation each from a wide range of provided parameter grid, and came to conclusion that exponentially increasing the number of trees and levels resulted in slight improvements in prediction accuracy. We have thus decided to stay with the base parameters to optimize performance vs running time trade-offs.</a:t>
            </a:r>
            <a:endParaRPr sz="1200"/>
          </a:p>
          <a:p>
            <a:pPr marL="457200" lvl="0" indent="-304800" algn="l" rtl="0">
              <a:spcBef>
                <a:spcPts val="0"/>
              </a:spcBef>
              <a:spcAft>
                <a:spcPts val="0"/>
              </a:spcAft>
              <a:buSzPts val="1200"/>
              <a:buChar char="-"/>
            </a:pPr>
            <a:r>
              <a:rPr lang="en" sz="1200"/>
              <a:t>High R^2 indicates a high prediction accuracy but there could also be a problem in the model (needs further investigation)</a:t>
            </a:r>
            <a:endParaRPr sz="1200"/>
          </a:p>
          <a:p>
            <a:pPr marL="457200" lvl="0" indent="-304800" algn="l" rtl="0">
              <a:spcBef>
                <a:spcPts val="0"/>
              </a:spcBef>
              <a:spcAft>
                <a:spcPts val="0"/>
              </a:spcAft>
              <a:buSzPts val="1200"/>
              <a:buChar char="-"/>
            </a:pPr>
            <a:r>
              <a:rPr lang="en" sz="1200"/>
              <a:t>Required prediction accuracy is subject to end-user perception</a:t>
            </a:r>
            <a:endParaRPr sz="1200"/>
          </a:p>
          <a:p>
            <a:pPr marL="457200" lvl="0" indent="-304800" algn="l" rtl="0">
              <a:spcBef>
                <a:spcPts val="0"/>
              </a:spcBef>
              <a:spcAft>
                <a:spcPts val="0"/>
              </a:spcAft>
              <a:buSzPts val="1200"/>
              <a:buChar char="-"/>
            </a:pPr>
            <a:r>
              <a:rPr lang="en" sz="1200"/>
              <a:t>Used visualization end results to gauge the expected demands from the Random Forest model on an hourly an daily basis</a:t>
            </a:r>
            <a:endParaRPr sz="1200"/>
          </a:p>
          <a:p>
            <a:pPr marL="0" lvl="0" indent="0" algn="l" rtl="0">
              <a:spcBef>
                <a:spcPts val="1600"/>
              </a:spcBef>
              <a:spcAft>
                <a:spcPts val="1600"/>
              </a:spcAft>
              <a:buNone/>
            </a:pP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147" name="Google Shape;14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148" name="Google Shape;148;p26"/>
          <p:cNvPicPr preferRelativeResize="0"/>
          <p:nvPr/>
        </p:nvPicPr>
        <p:blipFill>
          <a:blip r:embed="rId3">
            <a:alphaModFix/>
          </a:blip>
          <a:stretch>
            <a:fillRect/>
          </a:stretch>
        </p:blipFill>
        <p:spPr>
          <a:xfrm>
            <a:off x="387900" y="1152475"/>
            <a:ext cx="8299222" cy="2944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 Main Components</a:t>
            </a:r>
            <a:endParaRPr/>
          </a:p>
        </p:txBody>
      </p:sp>
      <p:sp>
        <p:nvSpPr>
          <p:cNvPr id="154" name="Google Shape;154;p27"/>
          <p:cNvSpPr txBox="1">
            <a:spLocks noGrp="1"/>
          </p:cNvSpPr>
          <p:nvPr>
            <p:ph type="body" idx="1"/>
          </p:nvPr>
        </p:nvSpPr>
        <p:spPr>
          <a:xfrm>
            <a:off x="311700" y="1152475"/>
            <a:ext cx="8520600" cy="354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Storage</a:t>
            </a:r>
            <a:endParaRPr/>
          </a:p>
          <a:p>
            <a:pPr marL="914400" lvl="1" indent="-317500" algn="l" rtl="0">
              <a:spcBef>
                <a:spcPts val="0"/>
              </a:spcBef>
              <a:spcAft>
                <a:spcPts val="0"/>
              </a:spcAft>
              <a:buSzPts val="1400"/>
              <a:buChar char="○"/>
            </a:pPr>
            <a:r>
              <a:rPr lang="en"/>
              <a:t>Amazon S3 for raw data and processed data</a:t>
            </a:r>
            <a:endParaRPr/>
          </a:p>
          <a:p>
            <a:pPr marL="914400" lvl="1" indent="-317500" algn="l" rtl="0">
              <a:spcBef>
                <a:spcPts val="0"/>
              </a:spcBef>
              <a:spcAft>
                <a:spcPts val="0"/>
              </a:spcAft>
              <a:buSzPts val="1400"/>
              <a:buChar char="○"/>
            </a:pPr>
            <a:r>
              <a:rPr lang="en"/>
              <a:t>Redis for caching prediction results </a:t>
            </a:r>
            <a:endParaRPr/>
          </a:p>
          <a:p>
            <a:pPr marL="457200" lvl="0" indent="-342900" algn="l" rtl="0">
              <a:spcBef>
                <a:spcPts val="0"/>
              </a:spcBef>
              <a:spcAft>
                <a:spcPts val="0"/>
              </a:spcAft>
              <a:buSzPts val="1800"/>
              <a:buChar char="●"/>
            </a:pPr>
            <a:r>
              <a:rPr lang="en"/>
              <a:t>Data Processing</a:t>
            </a:r>
            <a:endParaRPr/>
          </a:p>
          <a:p>
            <a:pPr marL="914400" lvl="1" indent="-317500" algn="l" rtl="0">
              <a:spcBef>
                <a:spcPts val="0"/>
              </a:spcBef>
              <a:spcAft>
                <a:spcPts val="0"/>
              </a:spcAft>
              <a:buSzPts val="1400"/>
              <a:buChar char="○"/>
            </a:pPr>
            <a:r>
              <a:rPr lang="en"/>
              <a:t>Amazon Athena for processing the raw data using SQL</a:t>
            </a:r>
            <a:endParaRPr/>
          </a:p>
          <a:p>
            <a:pPr marL="457200" lvl="0" indent="-342900" algn="l" rtl="0">
              <a:spcBef>
                <a:spcPts val="0"/>
              </a:spcBef>
              <a:spcAft>
                <a:spcPts val="0"/>
              </a:spcAft>
              <a:buSzPts val="1800"/>
              <a:buChar char="●"/>
            </a:pPr>
            <a:r>
              <a:rPr lang="en"/>
              <a:t>Prediction API</a:t>
            </a:r>
            <a:endParaRPr/>
          </a:p>
          <a:p>
            <a:pPr marL="914400" lvl="1" indent="-317500" algn="l" rtl="0">
              <a:spcBef>
                <a:spcPts val="0"/>
              </a:spcBef>
              <a:spcAft>
                <a:spcPts val="0"/>
              </a:spcAft>
              <a:buSzPts val="1400"/>
              <a:buChar char="○"/>
            </a:pPr>
            <a:r>
              <a:rPr lang="en"/>
              <a:t>AWS Lambda and AWS API Gateway to create a low cost, highly scalable prediction API</a:t>
            </a:r>
            <a:endParaRPr/>
          </a:p>
          <a:p>
            <a:pPr marL="457200" lvl="0" indent="-342900" algn="l" rtl="0">
              <a:spcBef>
                <a:spcPts val="0"/>
              </a:spcBef>
              <a:spcAft>
                <a:spcPts val="0"/>
              </a:spcAft>
              <a:buSzPts val="1800"/>
              <a:buChar char="●"/>
            </a:pPr>
            <a:r>
              <a:rPr lang="en"/>
              <a:t>Frontend</a:t>
            </a:r>
            <a:endParaRPr/>
          </a:p>
          <a:p>
            <a:pPr marL="914400" lvl="1" indent="-317500" algn="l" rtl="0">
              <a:spcBef>
                <a:spcPts val="0"/>
              </a:spcBef>
              <a:spcAft>
                <a:spcPts val="0"/>
              </a:spcAft>
              <a:buSzPts val="1400"/>
              <a:buChar char="○"/>
            </a:pPr>
            <a:r>
              <a:rPr lang="en"/>
              <a:t>React web application which allows the user to select a time up to seven days into the future and see a heatmap based on the predictions made by the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API - Example Prediction</a:t>
            </a:r>
            <a:endParaRPr/>
          </a:p>
        </p:txBody>
      </p:sp>
      <p:sp>
        <p:nvSpPr>
          <p:cNvPr id="160" name="Google Shape;160;p28"/>
          <p:cNvSpPr txBox="1">
            <a:spLocks noGrp="1"/>
          </p:cNvSpPr>
          <p:nvPr>
            <p:ph type="body" idx="1"/>
          </p:nvPr>
        </p:nvSpPr>
        <p:spPr>
          <a:xfrm>
            <a:off x="311700" y="1152475"/>
            <a:ext cx="8520600" cy="50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u="sng">
                <a:solidFill>
                  <a:schemeClr val="hlink"/>
                </a:solidFill>
                <a:hlinkClick r:id="rId3"/>
              </a:rPr>
              <a:t>https://owtjarn4j7.execute-api.us-east-1.amazonaws.com/prod/rides?date=2018-12-10&amp;hour=16</a:t>
            </a:r>
            <a:r>
              <a:rPr lang="en" sz="1400"/>
              <a:t> </a:t>
            </a:r>
            <a:endParaRPr sz="1400"/>
          </a:p>
        </p:txBody>
      </p:sp>
      <p:pic>
        <p:nvPicPr>
          <p:cNvPr id="161" name="Google Shape;161;p28"/>
          <p:cNvPicPr preferRelativeResize="0"/>
          <p:nvPr/>
        </p:nvPicPr>
        <p:blipFill>
          <a:blip r:embed="rId4">
            <a:alphaModFix/>
          </a:blip>
          <a:stretch>
            <a:fillRect/>
          </a:stretch>
        </p:blipFill>
        <p:spPr>
          <a:xfrm>
            <a:off x="6808675" y="1711650"/>
            <a:ext cx="2133999" cy="2895125"/>
          </a:xfrm>
          <a:prstGeom prst="rect">
            <a:avLst/>
          </a:prstGeom>
          <a:noFill/>
          <a:ln>
            <a:noFill/>
          </a:ln>
        </p:spPr>
      </p:pic>
      <p:pic>
        <p:nvPicPr>
          <p:cNvPr id="162" name="Google Shape;162;p28"/>
          <p:cNvPicPr preferRelativeResize="0"/>
          <p:nvPr/>
        </p:nvPicPr>
        <p:blipFill>
          <a:blip r:embed="rId5">
            <a:alphaModFix/>
          </a:blip>
          <a:stretch>
            <a:fillRect/>
          </a:stretch>
        </p:blipFill>
        <p:spPr>
          <a:xfrm>
            <a:off x="369949" y="1711650"/>
            <a:ext cx="6307502" cy="23952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UI</a:t>
            </a:r>
            <a:endParaRPr/>
          </a:p>
        </p:txBody>
      </p:sp>
      <p:pic>
        <p:nvPicPr>
          <p:cNvPr id="168" name="Google Shape;168;p29"/>
          <p:cNvPicPr preferRelativeResize="0"/>
          <p:nvPr/>
        </p:nvPicPr>
        <p:blipFill>
          <a:blip r:embed="rId3">
            <a:alphaModFix/>
          </a:blip>
          <a:stretch>
            <a:fillRect/>
          </a:stretch>
        </p:blipFill>
        <p:spPr>
          <a:xfrm>
            <a:off x="396450" y="1065775"/>
            <a:ext cx="5944516"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0" descr="Location Based Demand Prediction for the NYC Ride Sharing And Taxi Market&#10;CS6220 Big Data Systems &amp; Analytics Fall 2018 Team01&#10;Marcel Gwerder, Xiaoying Ji, Andrew Jo, Feng Xiao&#10;&#10;Instruction:&#10;Step 1: Download the package from Github, go to package directory, go to taxiprediction folder.&#10;&#10;Step 2: (Make sure react is installed) Run &quot;npm install&quot;, the dependencies will be installed in minutes.&#10;&#10;Step 3: After the last step finished, run &quot;npm start&quot;, it may take some while to start the server.&#10;&#10;Step 4: In the webpage, one can see a dropdown list for today to 7 days later, a slider bar for hour selection and a confirm button.&#10;&#10;Step 5: Initially, the webpage is loaded with today's data. Slide the hour slider to see the demand change for different times in the day.&#10;&#10;Step 6: Once another date is selected from the dropdown list, the hour slider bar is frozen until the confirm button is clicked to reload data for the selected date.&#10;&#10;Step 7: An alert message will pop up when the data reloading is finished. Now user can use the slider bar to see the changes again.&#10;&#10;Step 8: One can compare the demand difference for the same hour in different dates as well." title="CS6220ProjectDemo">
            <a:hlinkClick r:id="rId3"/>
          </p:cNvPr>
          <p:cNvPicPr preferRelativeResize="0"/>
          <p:nvPr/>
        </p:nvPicPr>
        <p:blipFill>
          <a:blip r:embed="rId4">
            <a:alphaModFix/>
          </a:blip>
          <a:stretch>
            <a:fillRect/>
          </a:stretch>
        </p:blipFill>
        <p:spPr>
          <a:xfrm>
            <a:off x="512675" y="399225"/>
            <a:ext cx="5933525" cy="4450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188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Heatmap of NYC taxi pickup At 12:00pm-1:00pm</a:t>
            </a:r>
            <a:endParaRPr sz="1400">
              <a:solidFill>
                <a:srgbClr val="000000"/>
              </a:solidFill>
            </a:endParaRPr>
          </a:p>
          <a:p>
            <a:pPr marL="0" lvl="0" indent="0" algn="l" rtl="0">
              <a:spcBef>
                <a:spcPts val="0"/>
              </a:spcBef>
              <a:spcAft>
                <a:spcPts val="0"/>
              </a:spcAft>
              <a:buNone/>
            </a:pPr>
            <a:endParaRPr/>
          </a:p>
        </p:txBody>
      </p:sp>
      <p:sp>
        <p:nvSpPr>
          <p:cNvPr id="179" name="Google Shape;17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t>
            </a:r>
            <a:endParaRPr/>
          </a:p>
        </p:txBody>
      </p:sp>
      <p:pic>
        <p:nvPicPr>
          <p:cNvPr id="180" name="Google Shape;180;p31"/>
          <p:cNvPicPr preferRelativeResize="0"/>
          <p:nvPr/>
        </p:nvPicPr>
        <p:blipFill>
          <a:blip r:embed="rId3">
            <a:alphaModFix/>
          </a:blip>
          <a:stretch>
            <a:fillRect/>
          </a:stretch>
        </p:blipFill>
        <p:spPr>
          <a:xfrm>
            <a:off x="4446843" y="941700"/>
            <a:ext cx="4181857" cy="3850076"/>
          </a:xfrm>
          <a:prstGeom prst="rect">
            <a:avLst/>
          </a:prstGeom>
          <a:noFill/>
          <a:ln>
            <a:noFill/>
          </a:ln>
        </p:spPr>
      </p:pic>
      <p:pic>
        <p:nvPicPr>
          <p:cNvPr id="181" name="Google Shape;181;p31"/>
          <p:cNvPicPr preferRelativeResize="0"/>
          <p:nvPr/>
        </p:nvPicPr>
        <p:blipFill>
          <a:blip r:embed="rId4">
            <a:alphaModFix/>
          </a:blip>
          <a:stretch>
            <a:fillRect/>
          </a:stretch>
        </p:blipFill>
        <p:spPr>
          <a:xfrm>
            <a:off x="311707" y="941700"/>
            <a:ext cx="3984468" cy="3850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600"/>
              </a:spcAft>
              <a:buNone/>
            </a:pPr>
            <a:r>
              <a:rPr lang="en" sz="1400"/>
              <a:t>* Background</a:t>
            </a:r>
            <a:br>
              <a:rPr lang="en" sz="1400"/>
            </a:br>
            <a:r>
              <a:rPr lang="en" sz="1400"/>
              <a:t>* Goals</a:t>
            </a:r>
            <a:br>
              <a:rPr lang="en" sz="1400"/>
            </a:br>
            <a:r>
              <a:rPr lang="en" sz="1400"/>
              <a:t>* Proposed Concept</a:t>
            </a:r>
            <a:br>
              <a:rPr lang="en" sz="1400"/>
            </a:br>
            <a:r>
              <a:rPr lang="en" sz="1400"/>
              <a:t>* Datasets</a:t>
            </a:r>
            <a:br>
              <a:rPr lang="en" sz="1400"/>
            </a:br>
            <a:r>
              <a:rPr lang="en" sz="1400"/>
              <a:t>* Data Processing</a:t>
            </a:r>
            <a:br>
              <a:rPr lang="en" sz="1400"/>
            </a:br>
            <a:r>
              <a:rPr lang="en" sz="1400"/>
              <a:t>* Modeling</a:t>
            </a:r>
            <a:br>
              <a:rPr lang="en" sz="1400"/>
            </a:br>
            <a:r>
              <a:rPr lang="en" sz="1400"/>
              <a:t>* Evaluation of Results</a:t>
            </a:r>
            <a:br>
              <a:rPr lang="en" sz="1400"/>
            </a:br>
            <a:r>
              <a:rPr lang="en" sz="1400"/>
              <a:t>* Architecture</a:t>
            </a:r>
            <a:br>
              <a:rPr lang="en" sz="1400"/>
            </a:br>
            <a:r>
              <a:rPr lang="en" sz="1400"/>
              <a:t>* User Interface</a:t>
            </a:r>
            <a:br>
              <a:rPr lang="en" sz="1400"/>
            </a:br>
            <a:r>
              <a:rPr lang="en" sz="1400"/>
              <a:t>* Summary</a:t>
            </a:r>
            <a:br>
              <a:rPr lang="en" sz="1400"/>
            </a:br>
            <a:r>
              <a:rPr lang="en" sz="1400"/>
              <a:t>* Lessons Learned</a:t>
            </a:r>
            <a:br>
              <a:rPr lang="en" sz="1400"/>
            </a:br>
            <a:r>
              <a:rPr lang="en" sz="1400"/>
              <a:t>* Q&amp;A</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Taxi Pickups at Different Times </a:t>
            </a:r>
            <a:endParaRPr/>
          </a:p>
        </p:txBody>
      </p:sp>
      <p:sp>
        <p:nvSpPr>
          <p:cNvPr id="187" name="Google Shape;18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8" name="Google Shape;188;p32"/>
          <p:cNvPicPr preferRelativeResize="0"/>
          <p:nvPr/>
        </p:nvPicPr>
        <p:blipFill>
          <a:blip r:embed="rId3">
            <a:alphaModFix/>
          </a:blip>
          <a:stretch>
            <a:fillRect/>
          </a:stretch>
        </p:blipFill>
        <p:spPr>
          <a:xfrm>
            <a:off x="3250387" y="1711975"/>
            <a:ext cx="2839876" cy="2614550"/>
          </a:xfrm>
          <a:prstGeom prst="rect">
            <a:avLst/>
          </a:prstGeom>
          <a:noFill/>
          <a:ln>
            <a:noFill/>
          </a:ln>
        </p:spPr>
      </p:pic>
      <p:sp>
        <p:nvSpPr>
          <p:cNvPr id="189" name="Google Shape;189;p32"/>
          <p:cNvSpPr txBox="1">
            <a:spLocks noGrp="1"/>
          </p:cNvSpPr>
          <p:nvPr>
            <p:ph type="title"/>
          </p:nvPr>
        </p:nvSpPr>
        <p:spPr>
          <a:xfrm>
            <a:off x="196725" y="4512600"/>
            <a:ext cx="894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6am-7am	</a:t>
            </a:r>
            <a:r>
              <a:rPr lang="en-US" dirty="0"/>
              <a:t> </a:t>
            </a:r>
            <a:r>
              <a:rPr lang="en-US" dirty="0" smtClean="0"/>
              <a:t>   </a:t>
            </a:r>
            <a:r>
              <a:rPr lang="en" dirty="0" smtClean="0"/>
              <a:t>12pm-1pm</a:t>
            </a:r>
            <a:r>
              <a:rPr lang="en" dirty="0"/>
              <a:t>	</a:t>
            </a:r>
            <a:r>
              <a:rPr lang="en-US" dirty="0"/>
              <a:t> </a:t>
            </a:r>
            <a:r>
              <a:rPr lang="en-US" dirty="0" smtClean="0"/>
              <a:t>     </a:t>
            </a:r>
            <a:r>
              <a:rPr lang="en" dirty="0" smtClean="0"/>
              <a:t>10pm-11pm</a:t>
            </a:r>
            <a:r>
              <a:rPr lang="en" dirty="0"/>
              <a:t>				</a:t>
            </a:r>
            <a:endParaRPr dirty="0"/>
          </a:p>
        </p:txBody>
      </p:sp>
      <p:pic>
        <p:nvPicPr>
          <p:cNvPr id="190" name="Google Shape;190;p32"/>
          <p:cNvPicPr preferRelativeResize="0"/>
          <p:nvPr/>
        </p:nvPicPr>
        <p:blipFill rotWithShape="1">
          <a:blip r:embed="rId4">
            <a:alphaModFix/>
          </a:blip>
          <a:srcRect b="16839"/>
          <a:stretch/>
        </p:blipFill>
        <p:spPr>
          <a:xfrm>
            <a:off x="196712" y="1701463"/>
            <a:ext cx="3028167" cy="2635574"/>
          </a:xfrm>
          <a:prstGeom prst="rect">
            <a:avLst/>
          </a:prstGeom>
          <a:noFill/>
          <a:ln>
            <a:noFill/>
          </a:ln>
        </p:spPr>
      </p:pic>
      <p:pic>
        <p:nvPicPr>
          <p:cNvPr id="191" name="Google Shape;191;p32"/>
          <p:cNvPicPr preferRelativeResize="0"/>
          <p:nvPr/>
        </p:nvPicPr>
        <p:blipFill rotWithShape="1">
          <a:blip r:embed="rId5">
            <a:alphaModFix/>
          </a:blip>
          <a:srcRect l="-8160" r="8159"/>
          <a:stretch/>
        </p:blipFill>
        <p:spPr>
          <a:xfrm>
            <a:off x="5897643" y="1711975"/>
            <a:ext cx="3145482" cy="2614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197" name="Google Shape;197;p33"/>
          <p:cNvSpPr txBox="1">
            <a:spLocks noGrp="1"/>
          </p:cNvSpPr>
          <p:nvPr>
            <p:ph type="body" idx="1"/>
          </p:nvPr>
        </p:nvSpPr>
        <p:spPr>
          <a:xfrm>
            <a:off x="311700" y="1152475"/>
            <a:ext cx="8520600" cy="3873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Ultimately achieved our realistic goal of Level 2, which includes additional predictors such as weather data.</a:t>
            </a:r>
            <a:endParaRPr sz="1600"/>
          </a:p>
          <a:p>
            <a:pPr marL="457200" lvl="0" indent="-330200" algn="l" rtl="0">
              <a:spcBef>
                <a:spcPts val="0"/>
              </a:spcBef>
              <a:spcAft>
                <a:spcPts val="0"/>
              </a:spcAft>
              <a:buSzPts val="1600"/>
              <a:buChar char="●"/>
            </a:pPr>
            <a:r>
              <a:rPr lang="en" sz="1600"/>
              <a:t>Successfully aggregated millions of rows of trip data using Amazon Athena and combined with Weather.com API data.</a:t>
            </a:r>
            <a:endParaRPr sz="1600"/>
          </a:p>
          <a:p>
            <a:pPr marL="457200" lvl="0" indent="-330200" algn="l" rtl="0">
              <a:spcBef>
                <a:spcPts val="0"/>
              </a:spcBef>
              <a:spcAft>
                <a:spcPts val="0"/>
              </a:spcAft>
              <a:buSzPts val="1600"/>
              <a:buChar char="●"/>
            </a:pPr>
            <a:r>
              <a:rPr lang="en" sz="1600"/>
              <a:t>Ended up not using Uber data because there were months missing and the data has the same structure as the taxi data and therefore the concept is applicable to both.</a:t>
            </a:r>
            <a:endParaRPr sz="1600"/>
          </a:p>
          <a:p>
            <a:pPr marL="457200" lvl="0" indent="-330200" algn="l" rtl="0">
              <a:spcBef>
                <a:spcPts val="0"/>
              </a:spcBef>
              <a:spcAft>
                <a:spcPts val="0"/>
              </a:spcAft>
              <a:buSzPts val="1600"/>
              <a:buChar char="●"/>
            </a:pPr>
            <a:r>
              <a:rPr lang="en" sz="1600"/>
              <a:t>Compared numerous algorithms for their accuracy and running time and came to the conclusion that a random forest model is our best bet.</a:t>
            </a:r>
            <a:endParaRPr sz="1600"/>
          </a:p>
          <a:p>
            <a:pPr marL="457200" lvl="0" indent="-330200" algn="l" rtl="0">
              <a:spcBef>
                <a:spcPts val="0"/>
              </a:spcBef>
              <a:spcAft>
                <a:spcPts val="0"/>
              </a:spcAft>
              <a:buSzPts val="1600"/>
              <a:buChar char="●"/>
            </a:pPr>
            <a:r>
              <a:rPr lang="en" sz="1600"/>
              <a:t>Hyperparameter tuned (100 iterations with 10 cross validations each) to gauge the expected accuracies and running time across different parameters for Random Forest.</a:t>
            </a:r>
            <a:endParaRPr sz="1600"/>
          </a:p>
          <a:p>
            <a:pPr marL="457200" lvl="0" indent="-330200" algn="l" rtl="0">
              <a:spcBef>
                <a:spcPts val="0"/>
              </a:spcBef>
              <a:spcAft>
                <a:spcPts val="0"/>
              </a:spcAft>
              <a:buSzPts val="1600"/>
              <a:buChar char="●"/>
            </a:pPr>
            <a:r>
              <a:rPr lang="en" sz="1600"/>
              <a:t>Experimented with different visualization methods, including Python and React to interact with Google Map API.</a:t>
            </a:r>
            <a:endParaRPr sz="1600"/>
          </a:p>
          <a:p>
            <a:pPr marL="457200" lvl="0" indent="-330200" algn="l" rtl="0">
              <a:spcBef>
                <a:spcPts val="0"/>
              </a:spcBef>
              <a:spcAft>
                <a:spcPts val="0"/>
              </a:spcAft>
              <a:buSzPts val="1600"/>
              <a:buChar char="●"/>
            </a:pPr>
            <a:r>
              <a:rPr lang="en" sz="1600"/>
              <a:t>Built a prediction API based on AWS Lambda and accessible through API Gateway</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Lessons Learned</a:t>
            </a:r>
            <a:endParaRPr/>
          </a:p>
        </p:txBody>
      </p:sp>
      <p:sp>
        <p:nvSpPr>
          <p:cNvPr id="203" name="Google Shape;20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Realized how important the prediction speed can be for specific applications of machine learning. Our grid required 900 predictions and the API was built to predict on demand. Therefore we had to make a trade off between accuracy and speed.</a:t>
            </a:r>
            <a:endParaRPr sz="1600"/>
          </a:p>
          <a:p>
            <a:pPr marL="457200" lvl="0" indent="-330200" algn="l" rtl="0">
              <a:spcBef>
                <a:spcPts val="0"/>
              </a:spcBef>
              <a:spcAft>
                <a:spcPts val="0"/>
              </a:spcAft>
              <a:buSzPts val="1600"/>
              <a:buChar char="●"/>
            </a:pPr>
            <a:r>
              <a:rPr lang="en" sz="1600"/>
              <a:t>Learned pros and cons of using proprietary and open-source libraries and packages. The Google Maps Heatmap limited our ability to visualize our predictions to their full potential by not allowing us to easily normalize the data across different hours.</a:t>
            </a:r>
            <a:endParaRPr sz="1600"/>
          </a:p>
          <a:p>
            <a:pPr marL="457200" lvl="0" indent="-330200" algn="l" rtl="0">
              <a:spcBef>
                <a:spcPts val="0"/>
              </a:spcBef>
              <a:spcAft>
                <a:spcPts val="0"/>
              </a:spcAft>
              <a:buSzPts val="1600"/>
              <a:buChar char="●"/>
            </a:pPr>
            <a:r>
              <a:rPr lang="en" sz="1600"/>
              <a:t>Cloud services such as Amazon Athena are extremely powerful and convenient. We were able to process a relatively large dataset without much issue and at a low cost using SQL.</a:t>
            </a:r>
            <a:endParaRPr sz="1600"/>
          </a:p>
          <a:p>
            <a:pPr marL="457200" lvl="0" indent="-330200" algn="l" rtl="0">
              <a:spcBef>
                <a:spcPts val="0"/>
              </a:spcBef>
              <a:spcAft>
                <a:spcPts val="0"/>
              </a:spcAft>
              <a:buSzPts val="1600"/>
              <a:buChar char="●"/>
            </a:pPr>
            <a:r>
              <a:rPr lang="en" sz="1600"/>
              <a:t>Preparing and cleaning the data for training the model is a lengthy process which has a big impact on the predictive quality of the model.</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Q&amp;A</a:t>
            </a:r>
            <a:endParaRPr/>
          </a:p>
        </p:txBody>
      </p:sp>
      <p:sp>
        <p:nvSpPr>
          <p:cNvPr id="209" name="Google Shape;20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 Ride Sharing and Taxi Market</a:t>
            </a:r>
            <a:endParaRPr sz="1400"/>
          </a:p>
          <a:p>
            <a:pPr marL="457200" lvl="0" indent="0" algn="l" rtl="0">
              <a:spcBef>
                <a:spcPts val="1600"/>
              </a:spcBef>
              <a:spcAft>
                <a:spcPts val="0"/>
              </a:spcAft>
              <a:buNone/>
            </a:pPr>
            <a:r>
              <a:rPr lang="en" sz="1400"/>
              <a:t>World’s Taxi Market Value currently valued &gt;$100 billion and is highly fragmented</a:t>
            </a:r>
            <a:endParaRPr sz="1400"/>
          </a:p>
          <a:p>
            <a:pPr marL="457200" lvl="0" indent="0" algn="l" rtl="0">
              <a:spcBef>
                <a:spcPts val="1600"/>
              </a:spcBef>
              <a:spcAft>
                <a:spcPts val="0"/>
              </a:spcAft>
              <a:buNone/>
            </a:pPr>
            <a:r>
              <a:rPr lang="en" sz="1400"/>
              <a:t>Ride Sharing, leading as a major building block of the “sharing economy” </a:t>
            </a:r>
            <a:br>
              <a:rPr lang="en" sz="1400"/>
            </a:br>
            <a:r>
              <a:rPr lang="en" sz="1400"/>
              <a:t>	- Exponential growth in recent years: </a:t>
            </a:r>
            <a:br>
              <a:rPr lang="en" sz="1400"/>
            </a:br>
            <a:r>
              <a:rPr lang="en" sz="1400"/>
              <a:t>1. Over 1.5 million drivers and 42 million passengers, and 2 billion annual rides.</a:t>
            </a:r>
            <a:br>
              <a:rPr lang="en" sz="1400"/>
            </a:br>
            <a:r>
              <a:rPr lang="en" sz="1400"/>
              <a:t>2.  Uber’s expected IPO of $120B in 2019 (more than Ford, GM, and Chrysler combined)</a:t>
            </a:r>
            <a:endParaRPr sz="1400"/>
          </a:p>
          <a:p>
            <a:pPr marL="0" lvl="0" indent="0" algn="l" rtl="0">
              <a:spcBef>
                <a:spcPts val="1600"/>
              </a:spcBef>
              <a:spcAft>
                <a:spcPts val="1600"/>
              </a:spcAft>
              <a:buNone/>
            </a:pPr>
            <a:r>
              <a:rPr lang="en" sz="1400"/>
              <a:t>* Pain points</a:t>
            </a:r>
            <a:br>
              <a:rPr lang="en" sz="1400"/>
            </a:br>
            <a:r>
              <a:rPr lang="en" sz="1400"/>
              <a:t>	- Unpredictable wait time and fare income</a:t>
            </a:r>
            <a:br>
              <a:rPr lang="en" sz="1400"/>
            </a:br>
            <a:r>
              <a:rPr lang="en" sz="1400"/>
              <a:t>	- Nonoptimal supply and demand</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and Plan of Activity</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t>* Innovations </a:t>
            </a:r>
            <a:br>
              <a:rPr lang="en"/>
            </a:br>
            <a:r>
              <a:rPr lang="en"/>
              <a:t>* Provide an option for the companies to be proactive</a:t>
            </a:r>
            <a:br>
              <a:rPr lang="en"/>
            </a:br>
            <a:r>
              <a:rPr lang="en"/>
              <a:t>* Risks</a:t>
            </a:r>
            <a:br>
              <a:rPr lang="en"/>
            </a:br>
            <a:r>
              <a:rPr lang="en"/>
              <a:t>* Internal goals and distribution for the project:</a:t>
            </a:r>
            <a:endParaRPr/>
          </a:p>
          <a:p>
            <a:pPr marL="0" lvl="0" indent="0" algn="l" rtl="0">
              <a:spcBef>
                <a:spcPts val="0"/>
              </a:spcBef>
              <a:spcAft>
                <a:spcPts val="0"/>
              </a:spcAft>
              <a:buNone/>
            </a:pPr>
            <a:endParaRPr/>
          </a:p>
        </p:txBody>
      </p:sp>
      <p:graphicFrame>
        <p:nvGraphicFramePr>
          <p:cNvPr id="75" name="Google Shape;75;p16"/>
          <p:cNvGraphicFramePr/>
          <p:nvPr/>
        </p:nvGraphicFramePr>
        <p:xfrm>
          <a:off x="571500" y="2937250"/>
          <a:ext cx="7239000" cy="1981050"/>
        </p:xfrm>
        <a:graphic>
          <a:graphicData uri="http://schemas.openxmlformats.org/drawingml/2006/table">
            <a:tbl>
              <a:tblPr>
                <a:noFill/>
                <a:tableStyleId>{1FFF8DCD-42DD-4858-9B4D-F8B3867227C7}</a:tableStyleId>
              </a:tblPr>
              <a:tblGrid>
                <a:gridCol w="2413000"/>
                <a:gridCol w="2413000"/>
                <a:gridCol w="2413000"/>
              </a:tblGrid>
              <a:tr h="381000">
                <a:tc>
                  <a:txBody>
                    <a:bodyPr/>
                    <a:lstStyle/>
                    <a:p>
                      <a:pPr marL="0" lvl="0" indent="0" algn="l" rtl="0">
                        <a:spcBef>
                          <a:spcPts val="0"/>
                        </a:spcBef>
                        <a:spcAft>
                          <a:spcPts val="0"/>
                        </a:spcAft>
                        <a:buNone/>
                      </a:pPr>
                      <a:r>
                        <a:rPr lang="en">
                          <a:solidFill>
                            <a:schemeClr val="lt2"/>
                          </a:solidFill>
                        </a:rPr>
                        <a:t>Levels</a:t>
                      </a:r>
                      <a:endParaRPr>
                        <a:solidFill>
                          <a:schemeClr val="lt2"/>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Details</a:t>
                      </a:r>
                      <a:endParaRPr>
                        <a:solidFill>
                          <a:schemeClr val="lt2"/>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Note/Deadline</a:t>
                      </a:r>
                      <a:endParaRPr>
                        <a:solidFill>
                          <a:schemeClr val="lt2"/>
                        </a:solidFill>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chemeClr val="lt2"/>
                          </a:solidFill>
                        </a:rPr>
                        <a:t>Level 0</a:t>
                      </a:r>
                      <a:endParaRPr>
                        <a:solidFill>
                          <a:schemeClr val="lt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Data Visualization/UI</a:t>
                      </a:r>
                      <a:endParaRPr>
                        <a:solidFill>
                          <a:schemeClr val="lt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rPr>
                        <a:t>11/11/2018</a:t>
                      </a:r>
                      <a:endParaRPr>
                        <a:solidFill>
                          <a:schemeClr val="lt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chemeClr val="lt2"/>
                          </a:solidFill>
                        </a:rPr>
                        <a:t>Level 1</a:t>
                      </a:r>
                      <a:endParaRPr>
                        <a:solidFill>
                          <a:schemeClr val="lt2"/>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lt2"/>
                          </a:solidFill>
                        </a:rPr>
                        <a:t>Prediction</a:t>
                      </a:r>
                      <a:endParaRPr>
                        <a:solidFill>
                          <a:schemeClr val="lt2"/>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lt2"/>
                          </a:solidFill>
                        </a:rPr>
                        <a:t>11/29/2018</a:t>
                      </a:r>
                      <a:endParaRPr>
                        <a:solidFill>
                          <a:schemeClr val="lt2"/>
                        </a:solidFill>
                      </a:endParaRPr>
                    </a:p>
                  </a:txBody>
                  <a:tcPr marL="91425" marR="91425" marT="91425" marB="91425">
                    <a:lnT w="9525" cap="flat" cmpd="sng">
                      <a:solidFill>
                        <a:srgbClr val="9E9E9E"/>
                      </a:solidFill>
                      <a:prstDash val="solid"/>
                      <a:round/>
                      <a:headEnd type="none" w="sm" len="sm"/>
                      <a:tailEnd type="none" w="sm" len="sm"/>
                    </a:lnT>
                  </a:tcPr>
                </a:tc>
              </a:tr>
              <a:tr h="381000">
                <a:tc>
                  <a:txBody>
                    <a:bodyPr/>
                    <a:lstStyle/>
                    <a:p>
                      <a:pPr marL="0" lvl="0" indent="0" algn="l" rtl="0">
                        <a:spcBef>
                          <a:spcPts val="0"/>
                        </a:spcBef>
                        <a:spcAft>
                          <a:spcPts val="0"/>
                        </a:spcAft>
                        <a:buNone/>
                      </a:pPr>
                      <a:r>
                        <a:rPr lang="en">
                          <a:solidFill>
                            <a:schemeClr val="lt2"/>
                          </a:solidFill>
                        </a:rPr>
                        <a:t>Level 2</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Utilize additional variables</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Realistic Goal</a:t>
                      </a:r>
                      <a:endParaRPr>
                        <a:solidFill>
                          <a:schemeClr val="lt2"/>
                        </a:solidFill>
                      </a:endParaRPr>
                    </a:p>
                  </a:txBody>
                  <a:tcPr marL="91425" marR="91425" marT="91425" marB="91425"/>
                </a:tc>
              </a:tr>
              <a:tr h="381000">
                <a:tc>
                  <a:txBody>
                    <a:bodyPr/>
                    <a:lstStyle/>
                    <a:p>
                      <a:pPr marL="0" lvl="0" indent="0" algn="l" rtl="0">
                        <a:spcBef>
                          <a:spcPts val="0"/>
                        </a:spcBef>
                        <a:spcAft>
                          <a:spcPts val="0"/>
                        </a:spcAft>
                        <a:buNone/>
                      </a:pPr>
                      <a:r>
                        <a:rPr lang="en">
                          <a:solidFill>
                            <a:schemeClr val="lt2"/>
                          </a:solidFill>
                        </a:rPr>
                        <a:t>Level 3</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Additional predictions</a:t>
                      </a:r>
                      <a:endParaRPr>
                        <a:solidFill>
                          <a:schemeClr val="lt2"/>
                        </a:solidFill>
                      </a:endParaRPr>
                    </a:p>
                  </a:txBody>
                  <a:tcPr marL="91425" marR="91425" marT="91425" marB="91425"/>
                </a:tc>
                <a:tc>
                  <a:txBody>
                    <a:bodyPr/>
                    <a:lstStyle/>
                    <a:p>
                      <a:pPr marL="0" lvl="0" indent="0" algn="l" rtl="0">
                        <a:spcBef>
                          <a:spcPts val="0"/>
                        </a:spcBef>
                        <a:spcAft>
                          <a:spcPts val="0"/>
                        </a:spcAft>
                        <a:buNone/>
                      </a:pPr>
                      <a:r>
                        <a:rPr lang="en">
                          <a:solidFill>
                            <a:schemeClr val="lt2"/>
                          </a:solidFill>
                        </a:rPr>
                        <a:t>Reach Goal</a:t>
                      </a:r>
                      <a:endParaRPr>
                        <a:solidFill>
                          <a:schemeClr val="lt2"/>
                        </a:solidFill>
                      </a:endParaRPr>
                    </a:p>
                  </a:txBody>
                  <a:tcPr marL="91425" marR="91425" marT="91425" marB="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Concept</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Grid-based Model Training</a:t>
            </a:r>
            <a:endParaRPr/>
          </a:p>
          <a:p>
            <a:pPr marL="914400" lvl="1" indent="-317500" algn="l" rtl="0">
              <a:spcBef>
                <a:spcPts val="0"/>
              </a:spcBef>
              <a:spcAft>
                <a:spcPts val="0"/>
              </a:spcAft>
              <a:buSzPts val="1400"/>
              <a:buChar char="-"/>
            </a:pPr>
            <a:r>
              <a:rPr lang="en"/>
              <a:t>Dividing the minimum square containing NYC into 30*30 grids</a:t>
            </a:r>
            <a:endParaRPr/>
          </a:p>
          <a:p>
            <a:pPr marL="1371600" lvl="2" indent="-317500" algn="l" rtl="0">
              <a:spcBef>
                <a:spcPts val="0"/>
              </a:spcBef>
              <a:spcAft>
                <a:spcPts val="0"/>
              </a:spcAft>
              <a:buSzPts val="1400"/>
              <a:buChar char="-"/>
            </a:pPr>
            <a:r>
              <a:rPr lang="en"/>
              <a:t>Mapping coordinates of the data to the corresponding region</a:t>
            </a:r>
            <a:endParaRPr/>
          </a:p>
          <a:p>
            <a:pPr marL="1371600" lvl="2" indent="-317500" algn="l" rtl="0">
              <a:spcBef>
                <a:spcPts val="0"/>
              </a:spcBef>
              <a:spcAft>
                <a:spcPts val="0"/>
              </a:spcAft>
              <a:buSzPts val="1400"/>
              <a:buChar char="-"/>
            </a:pPr>
            <a:r>
              <a:rPr lang="en"/>
              <a:t>Aggregating data in the same region</a:t>
            </a:r>
            <a:endParaRPr/>
          </a:p>
          <a:p>
            <a:pPr marL="914400" lvl="1" indent="-317500" algn="l" rtl="0">
              <a:spcBef>
                <a:spcPts val="0"/>
              </a:spcBef>
              <a:spcAft>
                <a:spcPts val="0"/>
              </a:spcAft>
              <a:buSzPts val="1400"/>
              <a:buChar char="-"/>
            </a:pPr>
            <a:r>
              <a:rPr lang="en"/>
              <a:t>Train and store the model in Cloud</a:t>
            </a:r>
            <a:endParaRPr/>
          </a:p>
          <a:p>
            <a:pPr marL="457200" lvl="0" indent="-342900" algn="l" rtl="0">
              <a:spcBef>
                <a:spcPts val="0"/>
              </a:spcBef>
              <a:spcAft>
                <a:spcPts val="0"/>
              </a:spcAft>
              <a:buSzPts val="1800"/>
              <a:buChar char="-"/>
            </a:pPr>
            <a:r>
              <a:rPr lang="en"/>
              <a:t>Prediction</a:t>
            </a:r>
            <a:endParaRPr/>
          </a:p>
          <a:p>
            <a:pPr marL="914400" lvl="1" indent="-317500" algn="l" rtl="0">
              <a:spcBef>
                <a:spcPts val="0"/>
              </a:spcBef>
              <a:spcAft>
                <a:spcPts val="0"/>
              </a:spcAft>
              <a:buSzPts val="1400"/>
              <a:buChar char="-"/>
            </a:pPr>
            <a:r>
              <a:rPr lang="en"/>
              <a:t>Input: timestamp, weather, location </a:t>
            </a:r>
            <a:endParaRPr/>
          </a:p>
          <a:p>
            <a:pPr marL="914400" lvl="1" indent="-317500" algn="l" rtl="0">
              <a:spcBef>
                <a:spcPts val="0"/>
              </a:spcBef>
              <a:spcAft>
                <a:spcPts val="0"/>
              </a:spcAft>
              <a:buSzPts val="1400"/>
              <a:buChar char="-"/>
            </a:pPr>
            <a:r>
              <a:rPr lang="en"/>
              <a:t>Output: predicted number of customers in each region</a:t>
            </a:r>
            <a:endParaRPr/>
          </a:p>
          <a:p>
            <a:pPr marL="457200" lvl="0" indent="-342900" algn="l" rtl="0">
              <a:spcBef>
                <a:spcPts val="0"/>
              </a:spcBef>
              <a:spcAft>
                <a:spcPts val="0"/>
              </a:spcAft>
              <a:buSzPts val="1800"/>
              <a:buChar char="-"/>
            </a:pPr>
            <a:r>
              <a:rPr lang="en"/>
              <a:t>Heatmap</a:t>
            </a:r>
            <a:endParaRPr/>
          </a:p>
          <a:p>
            <a:pPr marL="914400" lvl="1" indent="-317500" algn="l" rtl="0">
              <a:spcBef>
                <a:spcPts val="0"/>
              </a:spcBef>
              <a:spcAft>
                <a:spcPts val="0"/>
              </a:spcAft>
              <a:buSzPts val="1400"/>
              <a:buChar char="-"/>
            </a:pPr>
            <a:r>
              <a:rPr lang="en"/>
              <a:t>Heatmap color depending on demands prediction in the selected day</a:t>
            </a:r>
            <a:endParaRPr/>
          </a:p>
          <a:p>
            <a:pPr marL="914400" lvl="1" indent="-317500" algn="l" rtl="0">
              <a:spcBef>
                <a:spcPts val="0"/>
              </a:spcBef>
              <a:spcAft>
                <a:spcPts val="0"/>
              </a:spcAft>
              <a:buSzPts val="1400"/>
              <a:buChar char="-"/>
            </a:pPr>
            <a:r>
              <a:rPr lang="en"/>
              <a:t>The user pick up a day in the future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Uber Pickups in NYC</a:t>
            </a:r>
            <a:endParaRPr/>
          </a:p>
          <a:p>
            <a:pPr marL="914400" lvl="1" indent="-317500" algn="l" rtl="0">
              <a:spcBef>
                <a:spcPts val="0"/>
              </a:spcBef>
              <a:spcAft>
                <a:spcPts val="0"/>
              </a:spcAft>
              <a:buSzPts val="1400"/>
              <a:buChar char="-"/>
            </a:pPr>
            <a:r>
              <a:rPr lang="en"/>
              <a:t>Source: Kaggle</a:t>
            </a:r>
            <a:endParaRPr/>
          </a:p>
          <a:p>
            <a:pPr marL="914400" lvl="1" indent="-317500" algn="l" rtl="0">
              <a:spcBef>
                <a:spcPts val="0"/>
              </a:spcBef>
              <a:spcAft>
                <a:spcPts val="0"/>
              </a:spcAft>
              <a:buSzPts val="1400"/>
              <a:buChar char="-"/>
            </a:pPr>
            <a:r>
              <a:rPr lang="en"/>
              <a:t>4.5 million Uber pickups from 2014</a:t>
            </a:r>
            <a:endParaRPr/>
          </a:p>
          <a:p>
            <a:pPr marL="914400" lvl="1" indent="-317500" algn="l" rtl="0">
              <a:spcBef>
                <a:spcPts val="0"/>
              </a:spcBef>
              <a:spcAft>
                <a:spcPts val="0"/>
              </a:spcAft>
              <a:buSzPts val="1400"/>
              <a:buChar char="-"/>
            </a:pPr>
            <a:r>
              <a:rPr lang="en"/>
              <a:t>Date/time, Latitude, Longitude(Pick up &amp; drop off) </a:t>
            </a:r>
            <a:endParaRPr/>
          </a:p>
          <a:p>
            <a:pPr marL="457200" lvl="0" indent="-342900" algn="l" rtl="0">
              <a:spcBef>
                <a:spcPts val="0"/>
              </a:spcBef>
              <a:spcAft>
                <a:spcPts val="0"/>
              </a:spcAft>
              <a:buSzPts val="1800"/>
              <a:buChar char="-"/>
            </a:pPr>
            <a:r>
              <a:rPr lang="en"/>
              <a:t>Taxi &amp; Limousine Trip Data in NYC </a:t>
            </a:r>
            <a:endParaRPr/>
          </a:p>
          <a:p>
            <a:pPr marL="914400" lvl="1" indent="-317500" algn="l" rtl="0">
              <a:spcBef>
                <a:spcPts val="0"/>
              </a:spcBef>
              <a:spcAft>
                <a:spcPts val="0"/>
              </a:spcAft>
              <a:buSzPts val="1400"/>
              <a:buChar char="-"/>
            </a:pPr>
            <a:r>
              <a:rPr lang="en"/>
              <a:t>Source: NYC Taxi &amp; Limousine Commission</a:t>
            </a:r>
            <a:endParaRPr/>
          </a:p>
          <a:p>
            <a:pPr marL="914400" lvl="1" indent="-317500" algn="l" rtl="0">
              <a:spcBef>
                <a:spcPts val="0"/>
              </a:spcBef>
              <a:spcAft>
                <a:spcPts val="0"/>
              </a:spcAft>
              <a:buSzPts val="1400"/>
              <a:buChar char="-"/>
            </a:pPr>
            <a:r>
              <a:rPr lang="en"/>
              <a:t>165 million data from 2014 </a:t>
            </a:r>
            <a:endParaRPr/>
          </a:p>
          <a:p>
            <a:pPr marL="457200" lvl="0" indent="-342900" algn="l" rtl="0">
              <a:spcBef>
                <a:spcPts val="0"/>
              </a:spcBef>
              <a:spcAft>
                <a:spcPts val="0"/>
              </a:spcAft>
              <a:buSzPts val="1800"/>
              <a:buChar char="-"/>
            </a:pPr>
            <a:r>
              <a:rPr lang="en"/>
              <a:t>(Level 2) Weather Data </a:t>
            </a:r>
            <a:endParaRPr/>
          </a:p>
          <a:p>
            <a:pPr marL="914400" lvl="1" indent="-317500" algn="l" rtl="0">
              <a:spcBef>
                <a:spcPts val="0"/>
              </a:spcBef>
              <a:spcAft>
                <a:spcPts val="0"/>
              </a:spcAft>
              <a:buSzPts val="1400"/>
              <a:buChar char="-"/>
            </a:pPr>
            <a:r>
              <a:rPr lang="en"/>
              <a:t>Source: Weather.com</a:t>
            </a:r>
            <a:endParaRPr/>
          </a:p>
          <a:p>
            <a:pPr marL="914400" lvl="1" indent="-317500" algn="l" rtl="0">
              <a:spcBef>
                <a:spcPts val="0"/>
              </a:spcBef>
              <a:spcAft>
                <a:spcPts val="0"/>
              </a:spcAft>
              <a:buSzPts val="1400"/>
              <a:buChar char="-"/>
            </a:pPr>
            <a:r>
              <a:rPr lang="en"/>
              <a:t>Temperature(in hour), precipitation(rain, snow)...</a:t>
            </a:r>
            <a:endParaRPr/>
          </a:p>
          <a:p>
            <a:pPr marL="91440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a:t>
            </a:r>
            <a:endParaRPr/>
          </a:p>
        </p:txBody>
      </p:sp>
      <p:sp>
        <p:nvSpPr>
          <p:cNvPr id="93" name="Google Shape;93;p19"/>
          <p:cNvSpPr txBox="1">
            <a:spLocks noGrp="1"/>
          </p:cNvSpPr>
          <p:nvPr>
            <p:ph type="body" idx="1"/>
          </p:nvPr>
        </p:nvSpPr>
        <p:spPr>
          <a:xfrm>
            <a:off x="311700" y="1152475"/>
            <a:ext cx="8656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Used Amazon Athena to handle size of the datasets (~24GB, 165 mio rows)</a:t>
            </a:r>
            <a:endParaRPr/>
          </a:p>
          <a:p>
            <a:pPr marL="457200" lvl="0" indent="-342900" algn="l" rtl="0">
              <a:spcBef>
                <a:spcPts val="0"/>
              </a:spcBef>
              <a:spcAft>
                <a:spcPts val="0"/>
              </a:spcAft>
              <a:buSzPts val="1800"/>
              <a:buChar char="-"/>
            </a:pPr>
            <a:r>
              <a:rPr lang="en"/>
              <a:t>Combine rides with historical hourly weather data</a:t>
            </a:r>
            <a:endParaRPr/>
          </a:p>
          <a:p>
            <a:pPr marL="457200" lvl="0" indent="-342900" algn="l" rtl="0">
              <a:spcBef>
                <a:spcPts val="0"/>
              </a:spcBef>
              <a:spcAft>
                <a:spcPts val="0"/>
              </a:spcAft>
              <a:buSzPts val="1800"/>
              <a:buChar char="-"/>
            </a:pPr>
            <a:r>
              <a:rPr lang="en"/>
              <a:t>Remove erroneous data points (e.g. out of range lat/long)</a:t>
            </a:r>
            <a:endParaRPr/>
          </a:p>
          <a:p>
            <a:pPr marL="0" lvl="0" indent="0" algn="l" rtl="0">
              <a:spcBef>
                <a:spcPts val="1600"/>
              </a:spcBef>
              <a:spcAft>
                <a:spcPts val="1600"/>
              </a:spcAft>
              <a:buNone/>
            </a:pPr>
            <a:r>
              <a:rPr lang="en"/>
              <a:t> </a:t>
            </a:r>
            <a:endParaRPr/>
          </a:p>
        </p:txBody>
      </p:sp>
      <p:pic>
        <p:nvPicPr>
          <p:cNvPr id="94" name="Google Shape;94;p19"/>
          <p:cNvPicPr preferRelativeResize="0"/>
          <p:nvPr/>
        </p:nvPicPr>
        <p:blipFill>
          <a:blip r:embed="rId3">
            <a:alphaModFix/>
          </a:blip>
          <a:stretch>
            <a:fillRect/>
          </a:stretch>
        </p:blipFill>
        <p:spPr>
          <a:xfrm>
            <a:off x="311700" y="2935475"/>
            <a:ext cx="3711626" cy="1755200"/>
          </a:xfrm>
          <a:prstGeom prst="rect">
            <a:avLst/>
          </a:prstGeom>
          <a:noFill/>
          <a:ln>
            <a:noFill/>
          </a:ln>
        </p:spPr>
      </p:pic>
      <p:pic>
        <p:nvPicPr>
          <p:cNvPr id="95" name="Google Shape;95;p19"/>
          <p:cNvPicPr preferRelativeResize="0"/>
          <p:nvPr/>
        </p:nvPicPr>
        <p:blipFill>
          <a:blip r:embed="rId4">
            <a:alphaModFix/>
          </a:blip>
          <a:stretch>
            <a:fillRect/>
          </a:stretch>
        </p:blipFill>
        <p:spPr>
          <a:xfrm>
            <a:off x="4433850" y="2935475"/>
            <a:ext cx="4534268" cy="175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Map the pickup location to the respective tile in the grid</a:t>
            </a:r>
            <a:endParaRPr/>
          </a:p>
          <a:p>
            <a:pPr marL="457200" lvl="0" indent="-342900" algn="l" rtl="0">
              <a:spcBef>
                <a:spcPts val="0"/>
              </a:spcBef>
              <a:spcAft>
                <a:spcPts val="0"/>
              </a:spcAft>
              <a:buSzPts val="1800"/>
              <a:buChar char="-"/>
            </a:pPr>
            <a:r>
              <a:rPr lang="en"/>
              <a:t>Aggregate data to get the demand for every tile and every hour of the year</a:t>
            </a:r>
            <a:endParaRPr/>
          </a:p>
        </p:txBody>
      </p:sp>
      <p:pic>
        <p:nvPicPr>
          <p:cNvPr id="102" name="Google Shape;102;p20"/>
          <p:cNvPicPr preferRelativeResize="0"/>
          <p:nvPr/>
        </p:nvPicPr>
        <p:blipFill>
          <a:blip r:embed="rId3">
            <a:alphaModFix/>
          </a:blip>
          <a:stretch>
            <a:fillRect/>
          </a:stretch>
        </p:blipFill>
        <p:spPr>
          <a:xfrm>
            <a:off x="6009462" y="2111713"/>
            <a:ext cx="2419374" cy="2256275"/>
          </a:xfrm>
          <a:prstGeom prst="rect">
            <a:avLst/>
          </a:prstGeom>
          <a:noFill/>
          <a:ln>
            <a:noFill/>
          </a:ln>
        </p:spPr>
      </p:pic>
      <p:pic>
        <p:nvPicPr>
          <p:cNvPr id="103" name="Google Shape;103;p20"/>
          <p:cNvPicPr preferRelativeResize="0"/>
          <p:nvPr/>
        </p:nvPicPr>
        <p:blipFill>
          <a:blip r:embed="rId4">
            <a:alphaModFix/>
          </a:blip>
          <a:stretch>
            <a:fillRect/>
          </a:stretch>
        </p:blipFill>
        <p:spPr>
          <a:xfrm>
            <a:off x="430100" y="2111725"/>
            <a:ext cx="4832903" cy="2256275"/>
          </a:xfrm>
          <a:prstGeom prst="rect">
            <a:avLst/>
          </a:prstGeom>
          <a:noFill/>
          <a:ln>
            <a:noFill/>
          </a:ln>
        </p:spPr>
      </p:pic>
      <p:sp>
        <p:nvSpPr>
          <p:cNvPr id="104" name="Google Shape;104;p20"/>
          <p:cNvSpPr/>
          <p:nvPr/>
        </p:nvSpPr>
        <p:spPr>
          <a:xfrm>
            <a:off x="4550025" y="2111550"/>
            <a:ext cx="713100" cy="22563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20"/>
          <p:cNvCxnSpPr>
            <a:stCxn id="104" idx="3"/>
            <a:endCxn id="102" idx="1"/>
          </p:cNvCxnSpPr>
          <p:nvPr/>
        </p:nvCxnSpPr>
        <p:spPr>
          <a:xfrm>
            <a:off x="5263125" y="3239700"/>
            <a:ext cx="746400" cy="300"/>
          </a:xfrm>
          <a:prstGeom prst="straightConnector1">
            <a:avLst/>
          </a:prstGeom>
          <a:noFill/>
          <a:ln w="28575" cap="flat" cmpd="sng">
            <a:solidFill>
              <a:srgbClr val="93C47D"/>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a:t>
            </a: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Train model that predicts demand for specific tile at given time in the future</a:t>
            </a:r>
            <a:endParaRPr/>
          </a:p>
          <a:p>
            <a:pPr marL="457200" lvl="0" indent="-342900" algn="l" rtl="0">
              <a:spcBef>
                <a:spcPts val="0"/>
              </a:spcBef>
              <a:spcAft>
                <a:spcPts val="0"/>
              </a:spcAft>
              <a:buSzPts val="1800"/>
              <a:buChar char="-"/>
            </a:pPr>
            <a:r>
              <a:rPr lang="en"/>
              <a:t>Alternative is the classification into low/medium/high demand</a:t>
            </a:r>
            <a:endParaRPr/>
          </a:p>
          <a:p>
            <a:pPr marL="457200" lvl="0" indent="-342900" algn="l" rtl="0">
              <a:spcBef>
                <a:spcPts val="0"/>
              </a:spcBef>
              <a:spcAft>
                <a:spcPts val="0"/>
              </a:spcAft>
              <a:buSzPts val="1800"/>
              <a:buChar char="-"/>
            </a:pPr>
            <a:r>
              <a:rPr lang="en"/>
              <a:t>Derive reasonable predictors from limited input given e.g. day of week from date/time.  </a:t>
            </a:r>
            <a:endParaRPr/>
          </a:p>
          <a:p>
            <a:pPr marL="0" lvl="0" indent="0" algn="l" rtl="0">
              <a:spcBef>
                <a:spcPts val="1600"/>
              </a:spcBef>
              <a:spcAft>
                <a:spcPts val="0"/>
              </a:spcAft>
              <a:buNone/>
            </a:pPr>
            <a:r>
              <a:rPr lang="en"/>
              <a:t>Promising options include (continuous response / non-linear relationship)</a:t>
            </a:r>
            <a:endParaRPr/>
          </a:p>
          <a:p>
            <a:pPr marL="457200" lvl="0" indent="-342900" algn="l" rtl="0">
              <a:spcBef>
                <a:spcPts val="1600"/>
              </a:spcBef>
              <a:spcAft>
                <a:spcPts val="0"/>
              </a:spcAft>
              <a:buSzPts val="1800"/>
              <a:buChar char="➔"/>
            </a:pPr>
            <a:r>
              <a:rPr lang="en"/>
              <a:t>Regression Trees / Random Forest </a:t>
            </a:r>
            <a:endParaRPr/>
          </a:p>
          <a:p>
            <a:pPr marL="457200" lvl="0" indent="-342900" algn="l" rtl="0">
              <a:spcBef>
                <a:spcPts val="0"/>
              </a:spcBef>
              <a:spcAft>
                <a:spcPts val="0"/>
              </a:spcAft>
              <a:buSzPts val="1800"/>
              <a:buChar char="➔"/>
            </a:pPr>
            <a:r>
              <a:rPr lang="en"/>
              <a:t>Deep Neural Network</a:t>
            </a:r>
            <a:endParaRPr/>
          </a:p>
          <a:p>
            <a:pPr marL="0" lvl="0" indent="0" algn="l" rtl="0">
              <a:spcBef>
                <a:spcPts val="1600"/>
              </a:spcBef>
              <a:spcAft>
                <a:spcPts val="1600"/>
              </a:spcAft>
              <a:buNone/>
            </a:pPr>
            <a:r>
              <a:rPr lang="en"/>
              <a:t> </a:t>
            </a:r>
            <a:endParaRPr/>
          </a:p>
        </p:txBody>
      </p:sp>
      <p:pic>
        <p:nvPicPr>
          <p:cNvPr id="112" name="Google Shape;112;p21"/>
          <p:cNvPicPr preferRelativeResize="0"/>
          <p:nvPr/>
        </p:nvPicPr>
        <p:blipFill>
          <a:blip r:embed="rId3">
            <a:alphaModFix/>
          </a:blip>
          <a:stretch>
            <a:fillRect/>
          </a:stretch>
        </p:blipFill>
        <p:spPr>
          <a:xfrm>
            <a:off x="3958925" y="3590675"/>
            <a:ext cx="2085900" cy="11229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2238</Words>
  <Application>Microsoft Macintosh PowerPoint</Application>
  <PresentationFormat>On-screen Show (16:9)</PresentationFormat>
  <Paragraphs>223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Courier New</vt:lpstr>
      <vt:lpstr>Roboto</vt:lpstr>
      <vt:lpstr>Verdana</vt:lpstr>
      <vt:lpstr>Arial</vt:lpstr>
      <vt:lpstr>Simple Dark</vt:lpstr>
      <vt:lpstr>Location Based Demand Prediction for the NYC Ride Sharing And Taxi Market</vt:lpstr>
      <vt:lpstr>Agenda</vt:lpstr>
      <vt:lpstr>Background</vt:lpstr>
      <vt:lpstr>Goals and Plan of Activity</vt:lpstr>
      <vt:lpstr>Proposed Concept</vt:lpstr>
      <vt:lpstr>Datasets</vt:lpstr>
      <vt:lpstr>Data Processing</vt:lpstr>
      <vt:lpstr>Data Processing</vt:lpstr>
      <vt:lpstr>Modeling</vt:lpstr>
      <vt:lpstr>Modeling - Comparison of Algorithms</vt:lpstr>
      <vt:lpstr>Modeling - Hyperparameter Tuning</vt:lpstr>
      <vt:lpstr>Modeling - Random Forest</vt:lpstr>
      <vt:lpstr>Evaluation of Results</vt:lpstr>
      <vt:lpstr>Architecture</vt:lpstr>
      <vt:lpstr>Architecture - Main Components</vt:lpstr>
      <vt:lpstr>Prediction API - Example Prediction</vt:lpstr>
      <vt:lpstr>UI</vt:lpstr>
      <vt:lpstr>PowerPoint Presentation</vt:lpstr>
      <vt:lpstr>Heatmap of NYC taxi pickup At 12:00pm-1:00pm </vt:lpstr>
      <vt:lpstr>Comparison of Taxi Pickups at Different Times </vt:lpstr>
      <vt:lpstr>Summary</vt:lpstr>
      <vt:lpstr>Lessons Learned</vt:lpstr>
      <vt:lpstr>Q&amp;A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Based Demand Prediction for the NYC Ride Sharing And Taxi Market</dc:title>
  <cp:lastModifiedBy>Manqing Mao</cp:lastModifiedBy>
  <cp:revision>3</cp:revision>
  <dcterms:modified xsi:type="dcterms:W3CDTF">2019-01-31T18:40:53Z</dcterms:modified>
</cp:coreProperties>
</file>